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7104063" cy="10234613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5" autoAdjust="0"/>
  </p:normalViewPr>
  <p:slideViewPr>
    <p:cSldViewPr snapToGrid="0">
      <p:cViewPr varScale="1">
        <p:scale>
          <a:sx n="79" d="100"/>
          <a:sy n="79" d="100"/>
        </p:scale>
        <p:origin x="37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FD0A943-8854-41FE-9350-782EED0BAE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0E7D37-411C-4767-8156-64A8C5630F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4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65D492CA-EB90-4B32-9D53-36FFCCDC7DC8}" type="datetime1">
              <a:rPr lang="it-IT" smtClean="0"/>
              <a:t>12/06/2025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45B7AC7-D7BE-4807-BB00-3B730B5F9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1A5ADD-BD74-4947-B733-39F1B4AE25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4" y="9721108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C29EF5D0-4AC6-4174-82C4-1BE06310F0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690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4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83C7DBA2-7178-43F9-8642-2E381C72FC7F}" type="datetime1">
              <a:rPr lang="it-IT" smtClean="0"/>
              <a:pPr/>
              <a:t>12/06/2025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it-IT" noProof="0" dirty="0"/>
              <a:t>Modificare gli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4" y="9721108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BE7A5E98-1C47-4AFA-A4FD-7BFFEDBF1B91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1882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A5E98-1C47-4AFA-A4FD-7BFFEDBF1B9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32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FC943606-45E6-4C45-8038-A2DA902541A4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12658D-C98B-433B-A5A7-5FB50FA1C029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95B14-CA81-4D61-B7D7-1D1F55849EDB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Casella di testo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1" name="Casella di testo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DD6F6-A6D7-46D1-867E-5E819F27D1C4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0E535A-43C4-4BDB-9F25-C320D6677BFC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Casella di testo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Casella di testo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35A52E-FB58-48A0-BAFE-52BBE6D6BF4B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C7CAB0-0209-4355-8190-EEAE4DB4B831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E58D73-D18C-4297-9536-6EADDE9F2CCA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5A498C-6331-4FCB-97A9-91EE4D67088C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CDF8B2-E435-4C7F-BC8A-307EC0A74ED9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35BAB8-C0CB-4C0F-99A6-F8D6619DB675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15A58-97CE-4428-AAB1-BE8CAEBC4F77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AE3453-58AD-42B2-875B-B61D3DC17F28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69774C-E933-4AE8-9806-09F50AACD790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A3E523-11B8-460C-BE14-3382D3CC621D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095537-E4DF-4ACE-AD7E-27B0F4434399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/>
          </a:p>
        </p:txBody>
      </p:sp>
      <p:sp>
        <p:nvSpPr>
          <p:cNvPr id="14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9520D7-AEF1-426A-A94E-CE2DF86551F4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890B913-50F2-4836-8DC7-A1699E16CE9F}" type="datetime1">
              <a:rPr lang="it-IT" noProof="0" smtClean="0"/>
              <a:t>12/06/2025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 descr="elemento decorativo"/>
          <p:cNvSpPr>
            <a:spLocks noGrp="1"/>
          </p:cNvSpPr>
          <p:nvPr>
            <p:ph type="title"/>
          </p:nvPr>
        </p:nvSpPr>
        <p:spPr>
          <a:xfrm>
            <a:off x="640998" y="1137297"/>
            <a:ext cx="10131425" cy="480424"/>
          </a:xfrm>
        </p:spPr>
        <p:txBody>
          <a:bodyPr rtlCol="0">
            <a:noAutofit/>
          </a:bodyPr>
          <a:lstStyle/>
          <a:p>
            <a:pPr algn="ctr" rtl="0"/>
            <a:r>
              <a:rPr lang="it-IT" sz="1800" b="1" i="1" dirty="0" smtClean="0">
                <a:solidFill>
                  <a:schemeClr val="accent6">
                    <a:lumMod val="50000"/>
                  </a:schemeClr>
                </a:solidFill>
              </a:rPr>
              <a:t>RAPPRESENTAZIONE GRAFICA ENTI DI DIRITTO PRIVATO in controllo pubblico AL </a:t>
            </a:r>
            <a:r>
              <a:rPr lang="it-IT" sz="1800" b="1" i="1" dirty="0" smtClean="0">
                <a:solidFill>
                  <a:schemeClr val="accent6">
                    <a:lumMod val="50000"/>
                  </a:schemeClr>
                </a:solidFill>
              </a:rPr>
              <a:t>31.12.2023</a:t>
            </a:r>
            <a:endParaRPr lang="it-IT" sz="1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" name="Connettore diritto 2" descr="elemento decorativo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882984" y="4526315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 descr="elemento decorativo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3615922" y="4526315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 descr="elemento decorativo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5348860" y="4526315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 descr="elemento decorativo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825777" y="445672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sp>
        <p:nvSpPr>
          <p:cNvPr id="94" name="Ovale 93" descr="elemento decorativo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526351" y="4612331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136" name="Gruppo 1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90432" y="2367147"/>
            <a:ext cx="2160000" cy="511431"/>
            <a:chOff x="5016000" y="1040449"/>
            <a:chExt cx="2160000" cy="511431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dirty="0" smtClean="0">
                  <a:solidFill>
                    <a:schemeClr val="tx1"/>
                  </a:solidFill>
                </a:rPr>
                <a:t>UNIVERSITA’ DEGLI STUDI DI PADOVA</a:t>
              </a:r>
              <a:endParaRPr lang="it-IT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900" kern="1200" dirty="0">
                <a:solidFill>
                  <a:schemeClr val="bg1"/>
                </a:solidFill>
                <a:ea typeface="+mn-ea"/>
                <a:cs typeface="+mn-cs"/>
              </a:endParaRPr>
            </a:p>
          </p:txBody>
        </p:sp>
      </p:grpSp>
      <p:sp>
        <p:nvSpPr>
          <p:cNvPr id="95" name="Ovale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6208288" y="3183241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cxnSp>
        <p:nvCxnSpPr>
          <p:cNvPr id="96" name="Connettore: Gomito 6" descr="elemento decorativo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rot="16200000" flipH="1">
            <a:off x="7589482" y="1550902"/>
            <a:ext cx="254728" cy="2892828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Connettore diritto 96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3046988" y="3125771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Connettore diritto 97" descr="elemento decorativo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3043045" y="3833700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Connettore diritto 98" descr="elemento decorativo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9163260" y="3128778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Connettore diritto 99" descr="elemento decorativo">
            <a:extLst>
              <a:ext uri="{FF2B5EF4-FFF2-40B4-BE49-F238E27FC236}">
                <a16:creationId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9163260" y="3851569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503098" y="4176047"/>
            <a:ext cx="1389332" cy="750976"/>
            <a:chOff x="1077429" y="3090121"/>
            <a:chExt cx="1389332" cy="544407"/>
          </a:xfrm>
        </p:grpSpPr>
        <p:sp>
          <p:nvSpPr>
            <p:cNvPr id="150" name="Rettangolo 149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77429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dirty="0" smtClean="0">
                  <a:solidFill>
                    <a:prstClr val="black"/>
                  </a:solidFill>
                </a:rPr>
                <a:t>CISIA – Consorzio Interuniversitario Sistemi Integrati per l’Accesso           (quota posseduta </a:t>
              </a:r>
              <a:r>
                <a:rPr lang="it-IT" sz="900" dirty="0" smtClean="0">
                  <a:solidFill>
                    <a:prstClr val="black"/>
                  </a:solidFill>
                </a:rPr>
                <a:t>1,30%)</a:t>
              </a:r>
              <a:endParaRPr lang="it-IT" sz="900" dirty="0">
                <a:solidFill>
                  <a:prstClr val="black"/>
                </a:solidFill>
              </a:endParaRPr>
            </a:p>
          </p:txBody>
        </p:sp>
        <p:sp>
          <p:nvSpPr>
            <p:cNvPr id="151" name="Rettangolo 150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98761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2" name="Gruppo 151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79438" y="4161494"/>
            <a:ext cx="1393129" cy="755434"/>
            <a:chOff x="1062966" y="3025862"/>
            <a:chExt cx="1393129" cy="682092"/>
          </a:xfrm>
        </p:grpSpPr>
        <p:sp>
          <p:nvSpPr>
            <p:cNvPr id="153" name="Rettangolo 152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62966" y="3025862"/>
              <a:ext cx="1368000" cy="66707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dirty="0" smtClean="0">
                  <a:solidFill>
                    <a:prstClr val="black"/>
                  </a:solidFill>
                </a:rPr>
                <a:t>COINFO - Consorzio Interuniversitario sulla Formazione                (quota posseduta </a:t>
              </a:r>
              <a:r>
                <a:rPr lang="it-IT" sz="900" dirty="0" smtClean="0">
                  <a:solidFill>
                    <a:prstClr val="black"/>
                  </a:solidFill>
                </a:rPr>
                <a:t>0,62</a:t>
              </a:r>
              <a:r>
                <a:rPr lang="it-IT" sz="900" dirty="0" smtClean="0">
                  <a:solidFill>
                    <a:prstClr val="black"/>
                  </a:solidFill>
                </a:rPr>
                <a:t>%)</a:t>
              </a:r>
              <a:endParaRPr lang="it-IT" sz="900" dirty="0">
                <a:solidFill>
                  <a:prstClr val="black"/>
                </a:solidFill>
              </a:endParaRPr>
            </a:p>
          </p:txBody>
        </p:sp>
        <p:sp>
          <p:nvSpPr>
            <p:cNvPr id="154" name="Rettangolo 153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88095" y="3599954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5" name="Gruppo 164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49979" y="4191703"/>
            <a:ext cx="1393129" cy="762802"/>
            <a:chOff x="1062966" y="3025864"/>
            <a:chExt cx="1393129" cy="682090"/>
          </a:xfrm>
        </p:grpSpPr>
        <p:sp>
          <p:nvSpPr>
            <p:cNvPr id="166" name="Rettangolo 165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62966" y="3025864"/>
              <a:ext cx="1368000" cy="66707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dirty="0" smtClean="0">
                  <a:solidFill>
                    <a:prstClr val="black"/>
                  </a:solidFill>
                </a:rPr>
                <a:t>CINECA – Consorzio Interuniversitario       (quota posseduta </a:t>
              </a:r>
              <a:r>
                <a:rPr lang="it-IT" sz="900" dirty="0" smtClean="0">
                  <a:solidFill>
                    <a:prstClr val="black"/>
                  </a:solidFill>
                </a:rPr>
                <a:t>0,31%)</a:t>
              </a:r>
              <a:endParaRPr lang="it-IT" sz="900" dirty="0">
                <a:solidFill>
                  <a:prstClr val="black"/>
                </a:solidFill>
              </a:endParaRPr>
            </a:p>
          </p:txBody>
        </p:sp>
        <p:sp>
          <p:nvSpPr>
            <p:cNvPr id="167" name="Rettangolo 166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88095" y="3599954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900" kern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71" name="Immagine 17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927" y="110772"/>
            <a:ext cx="1593215" cy="755650"/>
          </a:xfrm>
          <a:prstGeom prst="rect">
            <a:avLst/>
          </a:prstGeom>
        </p:spPr>
      </p:pic>
      <p:cxnSp>
        <p:nvCxnSpPr>
          <p:cNvPr id="48" name="Connettore: Gomito 6" descr="elemento decorativo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rot="10800000" flipV="1">
            <a:off x="3046989" y="3114111"/>
            <a:ext cx="3226217" cy="1218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Rettangolo 50">
            <a:extLst>
              <a:ext uri="{FF2B5EF4-FFF2-40B4-BE49-F238E27FC236}">
                <a16:creationId xmlns:a16="http://schemas.microsoft.com/office/drawing/2014/main" id="{0029A321-0399-4DB3-824C-DA4E14750813}"/>
              </a:ext>
            </a:extLst>
          </p:cNvPr>
          <p:cNvSpPr/>
          <p:nvPr/>
        </p:nvSpPr>
        <p:spPr>
          <a:xfrm>
            <a:off x="867697" y="5105830"/>
            <a:ext cx="1368000" cy="50945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solidFill>
              <a:schemeClr val="accent6">
                <a:lumMod val="50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 smtClean="0">
                <a:solidFill>
                  <a:prstClr val="black"/>
                </a:solidFill>
              </a:rPr>
              <a:t>LE VILLAGE BY CA Triveneto S.R.L.                   ( quota posseduta 4%)</a:t>
            </a:r>
            <a:endParaRPr lang="it-IT" sz="900" dirty="0">
              <a:solidFill>
                <a:prstClr val="black"/>
              </a:solidFill>
            </a:endParaRPr>
          </a:p>
        </p:txBody>
      </p:sp>
      <p:cxnSp>
        <p:nvCxnSpPr>
          <p:cNvPr id="55" name="Connettore: Gomito 6" descr="elemento decorativo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61973" y="3996792"/>
            <a:ext cx="2963976" cy="1419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Rettangolo 60">
            <a:extLst>
              <a:ext uri="{FF2B5EF4-FFF2-40B4-BE49-F238E27FC236}">
                <a16:creationId xmlns:a16="http://schemas.microsoft.com/office/drawing/2014/main" id="{0029A321-0399-4DB3-824C-DA4E14750813}"/>
              </a:ext>
            </a:extLst>
          </p:cNvPr>
          <p:cNvSpPr/>
          <p:nvPr/>
        </p:nvSpPr>
        <p:spPr>
          <a:xfrm>
            <a:off x="8449295" y="3342118"/>
            <a:ext cx="1368000" cy="50945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b="1" dirty="0" smtClean="0">
                <a:solidFill>
                  <a:schemeClr val="accent6">
                    <a:lumMod val="50000"/>
                  </a:schemeClr>
                </a:solidFill>
              </a:rPr>
              <a:t>CONTROLLO ANALOGO CONGIUNTO</a:t>
            </a:r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63" name="Connettore diritto 62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7641976" y="3985530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Connettore diritto 63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9157350" y="3991288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onnettore diritto 64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10638216" y="3988420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ttangolo 65">
            <a:extLst>
              <a:ext uri="{FF2B5EF4-FFF2-40B4-BE49-F238E27FC236}">
                <a16:creationId xmlns:a16="http://schemas.microsoft.com/office/drawing/2014/main" id="{0029A321-0399-4DB3-824C-DA4E14750813}"/>
              </a:ext>
            </a:extLst>
          </p:cNvPr>
          <p:cNvSpPr/>
          <p:nvPr/>
        </p:nvSpPr>
        <p:spPr>
          <a:xfrm>
            <a:off x="2359046" y="3324983"/>
            <a:ext cx="1368000" cy="50945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b="1" dirty="0" smtClean="0">
                <a:solidFill>
                  <a:schemeClr val="accent6">
                    <a:lumMod val="50000"/>
                  </a:schemeClr>
                </a:solidFill>
              </a:rPr>
              <a:t>CONTROLLO SOLITARIO</a:t>
            </a:r>
            <a:endParaRPr lang="it-IT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2" name="Ovale 71" descr="elemento decorativo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4414610" y="460912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91357" y="4172836"/>
            <a:ext cx="1389332" cy="750976"/>
            <a:chOff x="1077429" y="3090121"/>
            <a:chExt cx="1389332" cy="544407"/>
          </a:xfrm>
        </p:grpSpPr>
        <p:sp>
          <p:nvSpPr>
            <p:cNvPr id="75" name="Rettangolo 74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77429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dirty="0" smtClean="0">
                  <a:solidFill>
                    <a:prstClr val="black"/>
                  </a:solidFill>
                </a:rPr>
                <a:t>Fondazione                         Casa dell’Assistente Prof. Virgilio </a:t>
              </a:r>
              <a:r>
                <a:rPr lang="it-IT" sz="900" dirty="0" err="1" smtClean="0">
                  <a:solidFill>
                    <a:prstClr val="black"/>
                  </a:solidFill>
                </a:rPr>
                <a:t>Ducceschi</a:t>
              </a:r>
              <a:r>
                <a:rPr lang="it-IT" sz="900" dirty="0" smtClean="0">
                  <a:solidFill>
                    <a:prstClr val="black"/>
                  </a:solidFill>
                </a:rPr>
                <a:t>      (quota posseduta 100%)</a:t>
              </a:r>
              <a:endParaRPr lang="it-IT" sz="900" dirty="0">
                <a:solidFill>
                  <a:prstClr val="black"/>
                </a:solidFill>
              </a:endParaRPr>
            </a:p>
          </p:txBody>
        </p:sp>
        <p:sp>
          <p:nvSpPr>
            <p:cNvPr id="76" name="Rettangolo 75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98761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uppo 76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67697" y="4158283"/>
            <a:ext cx="1393129" cy="755434"/>
            <a:chOff x="1062966" y="3025862"/>
            <a:chExt cx="1393129" cy="682092"/>
          </a:xfrm>
        </p:grpSpPr>
        <p:sp>
          <p:nvSpPr>
            <p:cNvPr id="78" name="Rettangolo 77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62966" y="3025862"/>
              <a:ext cx="1368000" cy="66707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dirty="0" smtClean="0">
                  <a:solidFill>
                    <a:prstClr val="black"/>
                  </a:solidFill>
                </a:rPr>
                <a:t>Fondazione UNISMART</a:t>
              </a:r>
              <a:r>
                <a:rPr lang="it-IT" sz="900" b="1" dirty="0" smtClean="0">
                  <a:solidFill>
                    <a:prstClr val="black"/>
                  </a:solidFill>
                </a:rPr>
                <a:t>  (</a:t>
              </a:r>
              <a:r>
                <a:rPr lang="it-IT" sz="900" dirty="0" smtClean="0">
                  <a:solidFill>
                    <a:prstClr val="black"/>
                  </a:solidFill>
                </a:rPr>
                <a:t>quota posseduta 100%)      con partecipazione indiretta in:</a:t>
              </a:r>
              <a:endParaRPr lang="it-IT" sz="900" dirty="0">
                <a:solidFill>
                  <a:prstClr val="black"/>
                </a:solidFill>
              </a:endParaRPr>
            </a:p>
          </p:txBody>
        </p:sp>
        <p:sp>
          <p:nvSpPr>
            <p:cNvPr id="79" name="Rettangolo 78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88095" y="3599954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uppo 79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38238" y="4188492"/>
            <a:ext cx="1393129" cy="762806"/>
            <a:chOff x="1062966" y="3025861"/>
            <a:chExt cx="1393129" cy="682093"/>
          </a:xfrm>
        </p:grpSpPr>
        <p:sp>
          <p:nvSpPr>
            <p:cNvPr id="81" name="Rettangolo 80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62966" y="3025861"/>
              <a:ext cx="1368000" cy="667069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900" dirty="0" smtClean="0">
                  <a:solidFill>
                    <a:prstClr val="black"/>
                  </a:solidFill>
                </a:rPr>
                <a:t>Fondazione                          Ing. Aldo </a:t>
              </a:r>
              <a:r>
                <a:rPr lang="it-IT" sz="900" dirty="0" err="1" smtClean="0">
                  <a:solidFill>
                    <a:prstClr val="black"/>
                  </a:solidFill>
                </a:rPr>
                <a:t>Gini</a:t>
              </a:r>
              <a:r>
                <a:rPr lang="it-IT" sz="900" dirty="0">
                  <a:solidFill>
                    <a:prstClr val="black"/>
                  </a:solidFill>
                </a:rPr>
                <a:t> </a:t>
              </a:r>
              <a:r>
                <a:rPr lang="it-IT" sz="900" dirty="0" smtClean="0">
                  <a:solidFill>
                    <a:prstClr val="black"/>
                  </a:solidFill>
                </a:rPr>
                <a:t>            (quota posseduta 100%)</a:t>
              </a:r>
              <a:endParaRPr lang="it-IT" sz="900" dirty="0">
                <a:solidFill>
                  <a:prstClr val="black"/>
                </a:solidFill>
              </a:endParaRPr>
            </a:p>
          </p:txBody>
        </p:sp>
        <p:sp>
          <p:nvSpPr>
            <p:cNvPr id="82" name="Rettangolo 81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88095" y="3599954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9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9" name="Connettore: Gomito 6" descr="elemento decorativo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rot="10800000" flipV="1">
            <a:off x="1524354" y="3984955"/>
            <a:ext cx="2963976" cy="1419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Connettore diritto 89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1530235" y="3982319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Connettore diritto 90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3045609" y="3988077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Connettore diritto 100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4509223" y="3985209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Connettore diritto 103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1556119" y="4922611"/>
            <a:ext cx="0" cy="14343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534_TF56610394" id="{C881BA42-E484-4768-86BC-C9CEC5B1BC4A}" vid="{1AA7D4F7-4B81-4C50-B791-56C0E23C7BF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29D47E-B95A-4B0E-A9AB-A63E4C038A2C}">
  <ds:schemaRefs>
    <ds:schemaRef ds:uri="http://purl.org/dc/terms/"/>
    <ds:schemaRef ds:uri="16c05727-aa75-4e4a-9b5f-8a80a1165891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con codifica a colori</Template>
  <TotalTime>0</TotalTime>
  <Words>102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Celestiale</vt:lpstr>
      <vt:lpstr>RAPPRESENTAZIONE GRAFICA ENTI DI DIRITTO PRIVATO in controllo pubblico AL 31.12.2023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2023-08-31T10:12:38Z</dcterms:created>
  <dcterms:modified xsi:type="dcterms:W3CDTF">2025-06-12T10:00:02Z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