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74" r:id="rId2"/>
    <p:sldId id="257" r:id="rId3"/>
    <p:sldId id="277" r:id="rId4"/>
    <p:sldId id="269" r:id="rId5"/>
    <p:sldId id="270" r:id="rId6"/>
    <p:sldId id="275" r:id="rId7"/>
    <p:sldId id="271" r:id="rId8"/>
    <p:sldId id="273" r:id="rId9"/>
    <p:sldId id="276" r:id="rId10"/>
    <p:sldId id="258" r:id="rId11"/>
    <p:sldId id="279" r:id="rId12"/>
    <p:sldId id="259" r:id="rId13"/>
    <p:sldId id="260" r:id="rId14"/>
    <p:sldId id="261" r:id="rId15"/>
    <p:sldId id="262" r:id="rId16"/>
    <p:sldId id="263" r:id="rId17"/>
    <p:sldId id="264" r:id="rId18"/>
    <p:sldId id="266" r:id="rId19"/>
    <p:sldId id="280" r:id="rId20"/>
    <p:sldId id="268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54"/>
    <p:restoredTop sz="94674"/>
  </p:normalViewPr>
  <p:slideViewPr>
    <p:cSldViewPr snapToGrid="0" snapToObjects="1">
      <p:cViewPr varScale="1">
        <p:scale>
          <a:sx n="113" d="100"/>
          <a:sy n="113" d="100"/>
        </p:scale>
        <p:origin x="20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1E0BE-F029-9741-A3C9-02EA39014BE0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4E867-0F86-CC4E-8114-FEFB98C0AC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7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39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55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92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72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157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48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233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552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27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59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49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6E3FA-380A-6D43-94B2-F5D02D78BD5F}" type="datetimeFigureOut">
              <a:rPr lang="it-IT" smtClean="0"/>
              <a:t>16/04/21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184EE-1A12-6545-BF3C-865073D43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87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1676400" y="571460"/>
            <a:ext cx="9144000" cy="37147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dirty="0"/>
              <a:t>La Consigliera di Fiducia dell’Università di Padova</a:t>
            </a:r>
            <a:br>
              <a:rPr lang="it-IT" dirty="0"/>
            </a:br>
            <a:endParaRPr lang="it-IT" sz="2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314700" y="1307028"/>
            <a:ext cx="8877300" cy="36933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dcc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42875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14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870F721-8113-EF4E-93EF-FD174E35DAE1}"/>
              </a:ext>
            </a:extLst>
          </p:cNvPr>
          <p:cNvSpPr txBox="1"/>
          <p:nvPr/>
        </p:nvSpPr>
        <p:spPr>
          <a:xfrm>
            <a:off x="6842478" y="5021777"/>
            <a:ext cx="464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General Course</a:t>
            </a:r>
          </a:p>
          <a:p>
            <a:pPr algn="just"/>
            <a:r>
              <a:rPr lang="it-IT" dirty="0"/>
              <a:t>«</a:t>
            </a:r>
            <a:r>
              <a:rPr lang="it-IT" i="1" dirty="0"/>
              <a:t>Generi, </a:t>
            </a:r>
            <a:r>
              <a:rPr lang="it-IT" i="1" dirty="0" err="1"/>
              <a:t>saperi</a:t>
            </a:r>
            <a:r>
              <a:rPr lang="it-IT" i="1" dirty="0"/>
              <a:t> e giustizia sociale</a:t>
            </a:r>
            <a:r>
              <a:rPr lang="it-IT" dirty="0"/>
              <a:t>»</a:t>
            </a:r>
          </a:p>
          <a:p>
            <a:pPr algn="just"/>
            <a:r>
              <a:rPr lang="it-IT" dirty="0"/>
              <a:t>Lezione 6 Potere</a:t>
            </a:r>
          </a:p>
          <a:p>
            <a:pPr algn="just"/>
            <a:r>
              <a:rPr lang="it-IT" dirty="0"/>
              <a:t>16 aprile 2021, Università degli Studi di Padova</a:t>
            </a:r>
          </a:p>
          <a:p>
            <a:pPr algn="just"/>
            <a:r>
              <a:rPr lang="it-IT" dirty="0"/>
              <a:t>Avvocata Maria Stella Ciarletta - Consigliera di Fiducia</a:t>
            </a:r>
          </a:p>
        </p:txBody>
      </p:sp>
    </p:spTree>
    <p:extLst>
      <p:ext uri="{BB962C8B-B14F-4D97-AF65-F5344CB8AC3E}">
        <p14:creationId xmlns:p14="http://schemas.microsoft.com/office/powerpoint/2010/main" val="1704319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rgbClr val="FFFFFF"/>
                </a:solidFill>
              </a:rPr>
              <a:t>Chi si può rivolgere alla Consigliera di Fiducia?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algn="just"/>
            <a:r>
              <a:rPr lang="it-IT" sz="2400" dirty="0"/>
              <a:t>Chiunque operi o lavori all’intero dell’Università a qualsiasi titolo e ritenga di essere vittima di un atto o di un comportamento lesivo della dignità della persona, può rivolgersi alla consigliera di fiducia, ad es.: tutti coloro che </a:t>
            </a:r>
            <a:r>
              <a:rPr lang="it-IT" sz="2400" b="1" dirty="0"/>
              <a:t>studiano</a:t>
            </a:r>
            <a:r>
              <a:rPr lang="it-IT" sz="2400" dirty="0"/>
              <a:t> e </a:t>
            </a:r>
            <a:r>
              <a:rPr lang="it-IT" sz="2400" b="1" dirty="0"/>
              <a:t>lavorano</a:t>
            </a:r>
            <a:r>
              <a:rPr lang="it-IT" sz="2400" dirty="0"/>
              <a:t> all’Università di Padova a qualsiasi titolo (studenti, personale docente e tecnico-amministrativo strutturato, titolari di borse di studio italiani e stranieri, visitatori o ospiti autorizzati, stagiste/i, titolari di assegno o di contratto, personale in outsourcing, collaboratori coordinati e continuativi, consulenti, dottorande/i e post dottorande/i, specializzande/i, tirocinanti e laureate/i, frequentatori, ecc.).</a:t>
            </a:r>
          </a:p>
          <a:p>
            <a:endParaRPr lang="it-IT" sz="2400" dirty="0"/>
          </a:p>
          <a:p>
            <a:endParaRPr lang="it-IT" sz="2400" dirty="0"/>
          </a:p>
        </p:txBody>
      </p:sp>
      <p:pic>
        <p:nvPicPr>
          <p:cNvPr id="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613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4559" y="643467"/>
            <a:ext cx="5042882" cy="5571065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89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rgbClr val="FFFFFF"/>
                </a:solidFill>
              </a:rPr>
              <a:t>Quali sono i suoi compiti e i suoi poteri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algn="just"/>
            <a:r>
              <a:rPr lang="it-IT" sz="2000" dirty="0"/>
              <a:t>Ascolta gli uomini e le donne che si rivolgono al suo Ufficio per rappresentare un disagio legato a situazioni di </a:t>
            </a:r>
            <a:r>
              <a:rPr lang="it-IT" sz="2000" b="1" dirty="0"/>
              <a:t>discriminazioni, molestie sessuali, molestie morali e mobbing</a:t>
            </a:r>
            <a:r>
              <a:rPr lang="it-IT" sz="2000" dirty="0"/>
              <a:t>;</a:t>
            </a:r>
          </a:p>
          <a:p>
            <a:pPr algn="just"/>
            <a:r>
              <a:rPr lang="it-IT" sz="2000" dirty="0"/>
              <a:t>Fornisce </a:t>
            </a:r>
            <a:r>
              <a:rPr lang="it-IT" sz="2000" b="1" dirty="0"/>
              <a:t>consulenza e assistenza</a:t>
            </a:r>
            <a:r>
              <a:rPr lang="it-IT" sz="2000" dirty="0"/>
              <a:t>;</a:t>
            </a:r>
          </a:p>
          <a:p>
            <a:pPr algn="just"/>
            <a:r>
              <a:rPr lang="it-IT" sz="2000" dirty="0"/>
              <a:t>Valuta il caso e predispone una </a:t>
            </a:r>
            <a:r>
              <a:rPr lang="it-IT" sz="2000" b="1" dirty="0"/>
              <a:t>strategia di intervento</a:t>
            </a:r>
            <a:r>
              <a:rPr lang="it-IT" sz="2000" dirty="0"/>
              <a:t> che propone al al lavoratore o alla lavoratrice per superare la situazione di disagio;</a:t>
            </a:r>
          </a:p>
          <a:p>
            <a:pPr algn="just"/>
            <a:r>
              <a:rPr lang="it-IT" sz="2000" dirty="0"/>
              <a:t>Sostiene il/la lavoratore/</a:t>
            </a:r>
            <a:r>
              <a:rPr lang="it-IT" sz="2000" dirty="0" err="1"/>
              <a:t>trice</a:t>
            </a:r>
            <a:r>
              <a:rPr lang="it-IT" sz="2000" dirty="0"/>
              <a:t> durante l’erogazione del proprio servizio.</a:t>
            </a:r>
          </a:p>
          <a:p>
            <a:pPr algn="just"/>
            <a:r>
              <a:rPr lang="it-IT" sz="2000" dirty="0"/>
              <a:t>La/il Consigliera/e di Fiducia, anche ai fini di una completa tutela legale, fornisce consulenza ed assistenza a chi denuncia di essere vittima di molestia sessuale o morale.</a:t>
            </a:r>
          </a:p>
        </p:txBody>
      </p:sp>
      <p:pic>
        <p:nvPicPr>
          <p:cNvPr id="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394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FFFF"/>
                </a:solidFill>
              </a:rPr>
              <a:t>Quali procedura può attivare?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algn="just"/>
            <a:r>
              <a:rPr lang="it-IT" sz="2400" dirty="0">
                <a:solidFill>
                  <a:srgbClr val="FEFFFF"/>
                </a:solidFill>
              </a:rPr>
              <a:t>Chiunque sia stato oggetto di </a:t>
            </a:r>
            <a:r>
              <a:rPr lang="it-IT" sz="2400" b="1" dirty="0">
                <a:solidFill>
                  <a:srgbClr val="FEFFFF"/>
                </a:solidFill>
              </a:rPr>
              <a:t>molestia sessuale</a:t>
            </a:r>
            <a:r>
              <a:rPr lang="it-IT" sz="2400" dirty="0">
                <a:solidFill>
                  <a:srgbClr val="FEFFFF"/>
                </a:solidFill>
              </a:rPr>
              <a:t> o </a:t>
            </a:r>
            <a:r>
              <a:rPr lang="it-IT" sz="2400" b="1" dirty="0">
                <a:solidFill>
                  <a:srgbClr val="FEFFFF"/>
                </a:solidFill>
              </a:rPr>
              <a:t>morale</a:t>
            </a:r>
            <a:r>
              <a:rPr lang="it-IT" sz="2400" dirty="0">
                <a:solidFill>
                  <a:srgbClr val="FEFFFF"/>
                </a:solidFill>
              </a:rPr>
              <a:t> può rivolgersi, entro </a:t>
            </a:r>
            <a:r>
              <a:rPr lang="it-IT" sz="2400" b="1" dirty="0">
                <a:solidFill>
                  <a:srgbClr val="FEFFFF"/>
                </a:solidFill>
              </a:rPr>
              <a:t>60 giorni</a:t>
            </a:r>
            <a:r>
              <a:rPr lang="it-IT" sz="2400" dirty="0">
                <a:solidFill>
                  <a:srgbClr val="FEFFFF"/>
                </a:solidFill>
              </a:rPr>
              <a:t> dal suo verificarsi, alla/al Consigliera/e di Fiducia, la/il quale, raccolte tutte le informazioni, sempre previo consenso della/del denunciante e secondo la procedura del consenso informato rispetto a coloro che sono richiesti di fornire le informazioni, indirizza la persona molestata ad adottare una procedura.</a:t>
            </a:r>
          </a:p>
        </p:txBody>
      </p:sp>
      <p:pic>
        <p:nvPicPr>
          <p:cNvPr id="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145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FFFF"/>
                </a:solidFill>
              </a:rPr>
              <a:t>La procedura informale 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1700" dirty="0">
                <a:solidFill>
                  <a:srgbClr val="FEFFFF"/>
                </a:solidFill>
              </a:rPr>
              <a:t>La/il Consigliera/e di Fiducia su richiesta della persona coinvolta assume la trattazione del caso di molestia e al fine dell’interruzione della stessa: </a:t>
            </a:r>
          </a:p>
          <a:p>
            <a:pPr marL="0" indent="0" algn="just">
              <a:buNone/>
            </a:pPr>
            <a:r>
              <a:rPr lang="it-IT" sz="1700" dirty="0">
                <a:solidFill>
                  <a:srgbClr val="FEFFFF"/>
                </a:solidFill>
              </a:rPr>
              <a:t>a) concorda con la/il molestata/o l’iter più idoneo all’interruzione definitiva del comportamento molestante;</a:t>
            </a:r>
          </a:p>
          <a:p>
            <a:pPr marL="0" indent="0">
              <a:buNone/>
            </a:pPr>
            <a:r>
              <a:rPr lang="it-IT" sz="1700" dirty="0">
                <a:solidFill>
                  <a:srgbClr val="FEFFFF"/>
                </a:solidFill>
              </a:rPr>
              <a:t>b) può invitare a </a:t>
            </a:r>
            <a:r>
              <a:rPr lang="it-IT" sz="1700" b="1" dirty="0">
                <a:solidFill>
                  <a:srgbClr val="FEFFFF"/>
                </a:solidFill>
              </a:rPr>
              <a:t>colloquio</a:t>
            </a:r>
            <a:r>
              <a:rPr lang="it-IT" sz="1700" dirty="0">
                <a:solidFill>
                  <a:srgbClr val="FEFFFF"/>
                </a:solidFill>
              </a:rPr>
              <a:t> il soggetto indicato dalla/dal molestata/o quale autore della molestia;</a:t>
            </a:r>
          </a:p>
          <a:p>
            <a:pPr marL="0" indent="0">
              <a:buNone/>
            </a:pPr>
            <a:r>
              <a:rPr lang="it-IT" sz="1700" dirty="0">
                <a:solidFill>
                  <a:srgbClr val="FEFFFF"/>
                </a:solidFill>
              </a:rPr>
              <a:t>c) acquisisce </a:t>
            </a:r>
            <a:r>
              <a:rPr lang="it-IT" sz="1700" b="1" dirty="0">
                <a:solidFill>
                  <a:srgbClr val="FEFFFF"/>
                </a:solidFill>
              </a:rPr>
              <a:t>informazioni</a:t>
            </a:r>
            <a:r>
              <a:rPr lang="it-IT" sz="1700" dirty="0">
                <a:solidFill>
                  <a:srgbClr val="FEFFFF"/>
                </a:solidFill>
              </a:rPr>
              <a:t> necessarie all’espletamento del proprio incarico, anche a mezzo di raccolta di </a:t>
            </a:r>
            <a:r>
              <a:rPr lang="it-IT" sz="1700" b="1" dirty="0">
                <a:solidFill>
                  <a:srgbClr val="FEFFFF"/>
                </a:solidFill>
              </a:rPr>
              <a:t>testimonianze</a:t>
            </a:r>
            <a:r>
              <a:rPr lang="it-IT" sz="1700" dirty="0">
                <a:solidFill>
                  <a:srgbClr val="FEFFFF"/>
                </a:solidFill>
              </a:rPr>
              <a:t> da parte di persone informate e può accedere agli </a:t>
            </a:r>
            <a:r>
              <a:rPr lang="it-IT" sz="1700" b="1" dirty="0">
                <a:solidFill>
                  <a:srgbClr val="FEFFFF"/>
                </a:solidFill>
              </a:rPr>
              <a:t>atti amministrativi rilevanti</a:t>
            </a:r>
            <a:r>
              <a:rPr lang="it-IT" sz="1700" dirty="0">
                <a:solidFill>
                  <a:srgbClr val="FEFFFF"/>
                </a:solidFill>
              </a:rPr>
              <a:t>;</a:t>
            </a:r>
          </a:p>
          <a:p>
            <a:pPr marL="0" indent="0">
              <a:buNone/>
            </a:pPr>
            <a:r>
              <a:rPr lang="it-IT" sz="1700" dirty="0">
                <a:solidFill>
                  <a:srgbClr val="FEFFFF"/>
                </a:solidFill>
              </a:rPr>
              <a:t>d) può organizzare </a:t>
            </a:r>
            <a:r>
              <a:rPr lang="it-IT" sz="1700" b="1" dirty="0">
                <a:solidFill>
                  <a:srgbClr val="FEFFFF"/>
                </a:solidFill>
              </a:rPr>
              <a:t>incontri </a:t>
            </a:r>
            <a:r>
              <a:rPr lang="it-IT" sz="1700" dirty="0">
                <a:solidFill>
                  <a:srgbClr val="FEFFFF"/>
                </a:solidFill>
              </a:rPr>
              <a:t>tra la/il molestata/o e la/il presunta/o autore, al fine di tentare la conciliazione tra i due;</a:t>
            </a:r>
          </a:p>
          <a:p>
            <a:pPr marL="0" indent="0">
              <a:buNone/>
            </a:pPr>
            <a:r>
              <a:rPr lang="it-IT" sz="1700" dirty="0">
                <a:solidFill>
                  <a:srgbClr val="FEFFFF"/>
                </a:solidFill>
              </a:rPr>
              <a:t>e) propone all’amministrazione le </a:t>
            </a:r>
            <a:r>
              <a:rPr lang="it-IT" sz="1700" b="1" dirty="0">
                <a:solidFill>
                  <a:srgbClr val="FEFFFF"/>
                </a:solidFill>
              </a:rPr>
              <a:t>misure ritenute idonee </a:t>
            </a:r>
            <a:r>
              <a:rPr lang="it-IT" sz="1700" dirty="0">
                <a:solidFill>
                  <a:srgbClr val="FEFFFF"/>
                </a:solidFill>
              </a:rPr>
              <a:t>per salvaguardare il benessere psicofisico delle persone interessate.</a:t>
            </a:r>
          </a:p>
        </p:txBody>
      </p:sp>
      <p:pic>
        <p:nvPicPr>
          <p:cNvPr id="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720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FFFF"/>
                </a:solidFill>
              </a:rPr>
              <a:t>La procedura informale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endParaRPr lang="it-IT" sz="2400" dirty="0">
              <a:solidFill>
                <a:srgbClr val="FEFFFF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rgbClr val="FEFFFF"/>
                </a:solidFill>
              </a:rPr>
              <a:t>2. La/il Consigliera/e di Fiducia non </a:t>
            </a:r>
            <a:r>
              <a:rPr lang="it-IT" sz="2400" dirty="0" err="1">
                <a:solidFill>
                  <a:srgbClr val="FEFFFF"/>
                </a:solidFill>
              </a:rPr>
              <a:t>puo</a:t>
            </a:r>
            <a:r>
              <a:rPr lang="it-IT" sz="2400" dirty="0">
                <a:solidFill>
                  <a:srgbClr val="FEFFFF"/>
                </a:solidFill>
              </a:rPr>
              <a:t>̀ adottare alcuna iniziativa senza il consenso espresso della persona vittima di molestie. La segnalazione può essere ritirata dalla/dal denunciante in ogni momento della procedura informale;</a:t>
            </a:r>
          </a:p>
          <a:p>
            <a:pPr marL="0" indent="0" algn="just">
              <a:buNone/>
            </a:pPr>
            <a:endParaRPr lang="it-IT" sz="2400" dirty="0">
              <a:solidFill>
                <a:srgbClr val="FEFFFF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rgbClr val="FEFFFF"/>
                </a:solidFill>
              </a:rPr>
              <a:t>3. Il </a:t>
            </a:r>
            <a:r>
              <a:rPr lang="it-IT" sz="2400" b="1" dirty="0">
                <a:solidFill>
                  <a:srgbClr val="FEFFFF"/>
                </a:solidFill>
              </a:rPr>
              <a:t>termine della definizione della procedura informale e di giorni 120</a:t>
            </a:r>
            <a:r>
              <a:rPr lang="it-IT" sz="2400" dirty="0">
                <a:solidFill>
                  <a:srgbClr val="FEFFFF"/>
                </a:solidFill>
              </a:rPr>
              <a:t> dalla sottoscrizione del consenso.</a:t>
            </a:r>
          </a:p>
        </p:txBody>
      </p:sp>
      <p:pic>
        <p:nvPicPr>
          <p:cNvPr id="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446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6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: Shape 32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rgbClr val="FFFFFF"/>
                </a:solidFill>
              </a:rPr>
              <a:t>La procedura formale</a:t>
            </a:r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1700" dirty="0">
                <a:solidFill>
                  <a:srgbClr val="FEFFFF"/>
                </a:solidFill>
              </a:rPr>
              <a:t>1. Qualora la/il molestata/o ritenga </a:t>
            </a:r>
            <a:r>
              <a:rPr lang="it-IT" sz="1700" b="1" dirty="0">
                <a:solidFill>
                  <a:srgbClr val="FEFFFF"/>
                </a:solidFill>
              </a:rPr>
              <a:t>non idonea la procedura informale</a:t>
            </a:r>
            <a:r>
              <a:rPr lang="it-IT" sz="1700" dirty="0">
                <a:solidFill>
                  <a:srgbClr val="FEFFFF"/>
                </a:solidFill>
              </a:rPr>
              <a:t> o </a:t>
            </a:r>
            <a:r>
              <a:rPr lang="it-IT" sz="1700" b="1" dirty="0">
                <a:solidFill>
                  <a:srgbClr val="FEFFFF"/>
                </a:solidFill>
              </a:rPr>
              <a:t>non soddisfacenti i risultati così raggiunti</a:t>
            </a:r>
            <a:r>
              <a:rPr lang="it-IT" sz="1700" dirty="0">
                <a:solidFill>
                  <a:srgbClr val="FEFFFF"/>
                </a:solidFill>
              </a:rPr>
              <a:t>, è consentito alla/allo stessa/o il ricorso alla procedura formale di denuncia dell’evento lesivo all’amministrazione universitaria a mezzo di </a:t>
            </a:r>
            <a:r>
              <a:rPr lang="it-IT" sz="1700" u="sng" dirty="0">
                <a:solidFill>
                  <a:srgbClr val="FEFFFF"/>
                </a:solidFill>
              </a:rPr>
              <a:t>segnalazione scritta diretta al Rettore</a:t>
            </a:r>
            <a:r>
              <a:rPr lang="it-IT" sz="1700" dirty="0">
                <a:solidFill>
                  <a:srgbClr val="FEFFFF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1700" dirty="0">
                <a:solidFill>
                  <a:srgbClr val="FEFFFF"/>
                </a:solidFill>
              </a:rPr>
              <a:t>2. Il Rettore nomina una </a:t>
            </a:r>
            <a:r>
              <a:rPr lang="it-IT" sz="1700" u="sng" dirty="0">
                <a:solidFill>
                  <a:srgbClr val="FEFFFF"/>
                </a:solidFill>
              </a:rPr>
              <a:t>commissione istruttoria</a:t>
            </a:r>
            <a:r>
              <a:rPr lang="it-IT" sz="1700" dirty="0">
                <a:solidFill>
                  <a:srgbClr val="FEFFFF"/>
                </a:solidFill>
              </a:rPr>
              <a:t> composta da </a:t>
            </a:r>
            <a:r>
              <a:rPr lang="it-IT" sz="1700" u="sng" dirty="0">
                <a:solidFill>
                  <a:srgbClr val="FEFFFF"/>
                </a:solidFill>
              </a:rPr>
              <a:t>cinque membri</a:t>
            </a:r>
            <a:r>
              <a:rPr lang="it-IT" sz="1700" dirty="0">
                <a:solidFill>
                  <a:srgbClr val="FEFFFF"/>
                </a:solidFill>
              </a:rPr>
              <a:t>: il Rettore o un suo delegato, una/un componente scelta/o dal Rettore, la/il Consigliere di Fiducia e due componenti scelte/i dal Comitato Pari Opportunità fra le/i suoi componenti o esterni. La Commissione istruttoria può avvalersi della consulenza di un legale, anche esterno all’Università.</a:t>
            </a:r>
          </a:p>
          <a:p>
            <a:pPr marL="0" indent="0" algn="just">
              <a:buNone/>
            </a:pPr>
            <a:r>
              <a:rPr lang="it-IT" sz="1700" dirty="0">
                <a:solidFill>
                  <a:srgbClr val="FEFFFF"/>
                </a:solidFill>
              </a:rPr>
              <a:t>3. La Commissione istruttoria, qualora ritenga la denuncia non manifestamente infondata, investe i soggetti competenti per i procedimenti e le sanzioni disciplinari, secondo le normative vigenti per ognuna delle categorie menzionate all’art. 4.</a:t>
            </a:r>
          </a:p>
        </p:txBody>
      </p:sp>
      <p:pic>
        <p:nvPicPr>
          <p:cNvPr id="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708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FFFF"/>
                </a:solidFill>
              </a:rPr>
              <a:t>La procedura formale 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None/>
            </a:pPr>
            <a:endParaRPr lang="it-IT" sz="2400" dirty="0">
              <a:solidFill>
                <a:srgbClr val="FEFFFF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rgbClr val="FEFFFF"/>
                </a:solidFill>
              </a:rPr>
              <a:t>4. La Commissione istruttoria, pendente la procedura formale interna, si attiva per assicurare alla/al denunciante adeguata tutela da forme di ritorsione o da atti persecutori.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rgbClr val="FEFFFF"/>
                </a:solidFill>
              </a:rPr>
              <a:t>5. Ove la denuncia risulti manifestamente infondata, la Commissione istruttoria, su richiesta della/del denunciata/o </a:t>
            </a:r>
            <a:r>
              <a:rPr lang="it-IT" sz="2400" dirty="0" err="1">
                <a:solidFill>
                  <a:srgbClr val="FEFFFF"/>
                </a:solidFill>
              </a:rPr>
              <a:t>puo</a:t>
            </a:r>
            <a:r>
              <a:rPr lang="it-IT" sz="2400" dirty="0">
                <a:solidFill>
                  <a:srgbClr val="FEFFFF"/>
                </a:solidFill>
              </a:rPr>
              <a:t>̀ assumere iniziative per la riabilitazione della persona accusata.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rgbClr val="FEFFFF"/>
                </a:solidFill>
              </a:rPr>
              <a:t>La Commissione istruttoria, in ogni fase della sua attività, è tenuta ad operare nella </a:t>
            </a:r>
            <a:r>
              <a:rPr lang="it-IT" sz="2400" b="1" dirty="0">
                <a:solidFill>
                  <a:srgbClr val="FEFFFF"/>
                </a:solidFill>
              </a:rPr>
              <a:t>massima riservatezza</a:t>
            </a:r>
            <a:r>
              <a:rPr lang="it-IT" sz="2400" dirty="0">
                <a:solidFill>
                  <a:srgbClr val="FEFFFF"/>
                </a:solidFill>
              </a:rPr>
              <a:t>.</a:t>
            </a:r>
          </a:p>
          <a:p>
            <a:pPr marL="0" indent="0" algn="just">
              <a:buNone/>
            </a:pPr>
            <a:endParaRPr lang="it-IT" sz="2400" dirty="0">
              <a:solidFill>
                <a:srgbClr val="FEFFFF"/>
              </a:solidFill>
            </a:endParaRPr>
          </a:p>
          <a:p>
            <a:pPr algn="just"/>
            <a:endParaRPr lang="it-IT" sz="2400" dirty="0">
              <a:solidFill>
                <a:srgbClr val="FEFFFF"/>
              </a:solidFill>
            </a:endParaRPr>
          </a:p>
        </p:txBody>
      </p:sp>
      <p:pic>
        <p:nvPicPr>
          <p:cNvPr id="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011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8D7C0D3-896F-4BBB-A220-33D724ED0C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2AA3A18B-202B-4C39-BC9E-ED4D6E98D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608003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AC94672E-068C-4CF1-8438-22EA8E7C6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608004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3B48638D-7038-4CAA-88F7-1E3494C4D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616688"/>
            <a:ext cx="6090256" cy="52892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7564" y="1207827"/>
            <a:ext cx="4703910" cy="4203510"/>
          </a:xfrm>
        </p:spPr>
        <p:txBody>
          <a:bodyPr>
            <a:normAutofit/>
          </a:bodyPr>
          <a:lstStyle/>
          <a:p>
            <a:pPr algn="r"/>
            <a:r>
              <a:rPr lang="it-IT" sz="3600" b="1">
                <a:solidFill>
                  <a:srgbClr val="FFFFFF"/>
                </a:solidFill>
              </a:rPr>
              <a:t>La procedura formale esterna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7BA74AD2-45D9-4D21-A436-71C6744C16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66816" y="1352302"/>
            <a:ext cx="5822136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689354" y="1692323"/>
            <a:ext cx="4704256" cy="436192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rgbClr val="FEFFFF"/>
                </a:solidFill>
              </a:rPr>
              <a:t>La/il molestata/o può comunque ed </a:t>
            </a:r>
            <a:r>
              <a:rPr lang="it-IT" sz="2400" b="1" dirty="0">
                <a:solidFill>
                  <a:srgbClr val="FEFFFF"/>
                </a:solidFill>
              </a:rPr>
              <a:t>indipendentemente </a:t>
            </a:r>
            <a:r>
              <a:rPr lang="it-IT" sz="2400" dirty="0">
                <a:solidFill>
                  <a:srgbClr val="FEFFFF"/>
                </a:solidFill>
              </a:rPr>
              <a:t>dall’avvio di un procedimento interno informale o formale denunciare l’evento molestante alle autorità competenti, al fine dell’avvio di un procedimento giudiziario.</a:t>
            </a:r>
          </a:p>
        </p:txBody>
      </p:sp>
      <p:pic>
        <p:nvPicPr>
          <p:cNvPr id="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967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4028" y="643467"/>
            <a:ext cx="4803943" cy="5571065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3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it-IT" dirty="0"/>
              <a:t>            </a:t>
            </a:r>
            <a:r>
              <a:rPr lang="it-IT" b="1" dirty="0">
                <a:solidFill>
                  <a:srgbClr val="C00000"/>
                </a:solidFill>
              </a:rPr>
              <a:t>Chi è?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>
                <a:solidFill>
                  <a:srgbClr val="C00000"/>
                </a:solidFill>
              </a:rPr>
              <a:t>La/il </a:t>
            </a:r>
            <a:r>
              <a:rPr lang="it-IT" b="1" dirty="0">
                <a:solidFill>
                  <a:srgbClr val="C00000"/>
                </a:solidFill>
              </a:rPr>
              <a:t>Consigliera/e di Fiducia</a:t>
            </a:r>
            <a:r>
              <a:rPr lang="it-IT" dirty="0">
                <a:solidFill>
                  <a:srgbClr val="C00000"/>
                </a:solidFill>
              </a:rPr>
              <a:t>, anche ai fini di una completa tutela legale, fornisce consulenza ed assistenza a chi denuncia di essere vittima di molestia sessuale o morale.</a:t>
            </a:r>
          </a:p>
          <a:p>
            <a:pPr algn="just"/>
            <a:r>
              <a:rPr lang="it-IT" dirty="0">
                <a:solidFill>
                  <a:srgbClr val="C00000"/>
                </a:solidFill>
              </a:rPr>
              <a:t>La/il Consigliera/e di Fiducia è nominata/o dal Rettore, è persona esterna all’Università̀ ed è scelta tra </a:t>
            </a:r>
            <a:r>
              <a:rPr lang="it-IT" u="sng" dirty="0">
                <a:solidFill>
                  <a:srgbClr val="C00000"/>
                </a:solidFill>
              </a:rPr>
              <a:t>coloro che possiedano esperienza umana e professionale adatta a svolgere il compito previsto</a:t>
            </a:r>
            <a:r>
              <a:rPr lang="it-IT" dirty="0">
                <a:solidFill>
                  <a:srgbClr val="C00000"/>
                </a:solidFill>
              </a:rPr>
              <a:t>.</a:t>
            </a:r>
            <a:endParaRPr lang="it-IT" dirty="0"/>
          </a:p>
          <a:p>
            <a:pPr algn="just"/>
            <a:r>
              <a:rPr lang="it-IT" dirty="0">
                <a:solidFill>
                  <a:srgbClr val="C00000"/>
                </a:solidFill>
              </a:rPr>
              <a:t>(art. 6 Codice di Condotta per la prevenzione delle molestie sessuali e morali).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" y="361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914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rgbClr val="FFFFFF"/>
                </a:solidFill>
              </a:rPr>
              <a:t>Assicurazione di riservatezza e protezione </a:t>
            </a:r>
            <a:br>
              <a:rPr lang="it-IT" sz="4000" b="1">
                <a:solidFill>
                  <a:srgbClr val="FFFFFF"/>
                </a:solidFill>
              </a:rPr>
            </a:br>
            <a:r>
              <a:rPr lang="it-IT" sz="4000" b="1">
                <a:solidFill>
                  <a:srgbClr val="FFFFFF"/>
                </a:solidFill>
              </a:rPr>
              <a:t>da eventuali ritorsioni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it-IT" sz="2400"/>
          </a:p>
          <a:p>
            <a:pPr marL="514350" indent="-514350">
              <a:buAutoNum type="arabicPeriod"/>
            </a:pPr>
            <a:r>
              <a:rPr lang="it-IT" sz="2400"/>
              <a:t>La persona che ha subito molestie sessuali o morali ha diritto di richiedere </a:t>
            </a:r>
            <a:r>
              <a:rPr lang="it-IT" sz="2400" u="sng"/>
              <a:t>l’omissione del proprio nome in ogni documento soggetto, per qualsivoglia motivo, a pubblicazione</a:t>
            </a:r>
          </a:p>
          <a:p>
            <a:pPr marL="514350" indent="-514350">
              <a:buAutoNum type="arabicPeriod"/>
            </a:pPr>
            <a:endParaRPr lang="it-IT" sz="2400" u="sng"/>
          </a:p>
          <a:p>
            <a:pPr marL="0" indent="0">
              <a:buNone/>
            </a:pPr>
            <a:r>
              <a:rPr lang="it-IT" sz="2400"/>
              <a:t>2. E’ da considerarsi </a:t>
            </a:r>
            <a:r>
              <a:rPr lang="it-IT" sz="2400" u="sng"/>
              <a:t>molestia anche ogni forma di ritorsione</a:t>
            </a:r>
            <a:r>
              <a:rPr lang="it-IT" sz="2400"/>
              <a:t> contro chiunque denunci comportamenti molestanti o se ne renda testimone.</a:t>
            </a:r>
          </a:p>
        </p:txBody>
      </p:sp>
      <p:pic>
        <p:nvPicPr>
          <p:cNvPr id="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660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2134" y="643467"/>
            <a:ext cx="5847731" cy="5571065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56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it-IT" dirty="0"/>
              <a:t>            </a:t>
            </a:r>
            <a:r>
              <a:rPr lang="it-IT" b="1" dirty="0">
                <a:solidFill>
                  <a:srgbClr val="C00000"/>
                </a:solidFill>
              </a:rPr>
              <a:t>Definizione di Molestia sessuale (1/2)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it-IT" dirty="0">
                <a:solidFill>
                  <a:srgbClr val="C00000"/>
                </a:solidFill>
              </a:rPr>
              <a:t>Si definisce </a:t>
            </a:r>
            <a:r>
              <a:rPr lang="it-IT" b="1" dirty="0">
                <a:solidFill>
                  <a:srgbClr val="C00000"/>
                </a:solidFill>
              </a:rPr>
              <a:t>molestia sessuale ogni comportamento indesiderato a connotazione sessuale o qualsiasi altro tipo di discriminazione basata sul sesso che offenda la dignità degli uomini e delle donne nell’ambiente di studio e di lavoro, ivi inclusi atteggiamenti di tipo fisico, verbale o non verbale</a:t>
            </a:r>
            <a:r>
              <a:rPr lang="it-IT" dirty="0">
                <a:solidFill>
                  <a:srgbClr val="C0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2. Le molestie sessuali, in quanto discriminazioni fondate sul sesso, violano il principio della parità di trattamento fra uomini e donne.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3. sono esempi di molestia sessuale: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a) richieste implicite o esplicite di prestazioni sessuali offensive o non gradite;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b) affissione o esposizione di materiale pornografico nell’ambiente dell’Università̀, </a:t>
            </a:r>
            <a:r>
              <a:rPr lang="it-IT" dirty="0" err="1">
                <a:solidFill>
                  <a:srgbClr val="C00000"/>
                </a:solidFill>
              </a:rPr>
              <a:t>nche</a:t>
            </a:r>
            <a:r>
              <a:rPr lang="it-IT" dirty="0">
                <a:solidFill>
                  <a:srgbClr val="C00000"/>
                </a:solidFill>
              </a:rPr>
              <a:t> sotto forma elettronica;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" y="361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108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it-IT" dirty="0"/>
              <a:t>            </a:t>
            </a:r>
            <a:r>
              <a:rPr lang="it-IT" b="1" dirty="0">
                <a:solidFill>
                  <a:srgbClr val="C00000"/>
                </a:solidFill>
              </a:rPr>
              <a:t>Definizione di Molestia sessuale (2/2)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c) adozione di criteri sessisti in qualunque tipo di relazione interpersonale;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d) promesse, implicite o esplicite, di agevolazioni e privilegi oppure di avanzamenti di carriera in cambio di prestazioni sessuali;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e) minacce o ritorsioni in seguito al rifiuto di prestazioni sessuali;</a:t>
            </a:r>
          </a:p>
          <a:p>
            <a:pPr marL="0" indent="0" algn="just">
              <a:buNone/>
            </a:pPr>
            <a:r>
              <a:rPr lang="it-IT" dirty="0" err="1">
                <a:solidFill>
                  <a:srgbClr val="C00000"/>
                </a:solidFill>
              </a:rPr>
              <a:t>f</a:t>
            </a:r>
            <a:r>
              <a:rPr lang="it-IT" dirty="0">
                <a:solidFill>
                  <a:srgbClr val="C00000"/>
                </a:solidFill>
              </a:rPr>
              <a:t>) contatti fisici volontari indesiderati ed inopportuni;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g) apprezzamenti verbali sul corpo oppure commenti su </a:t>
            </a:r>
            <a:r>
              <a:rPr lang="it-IT" dirty="0" err="1">
                <a:solidFill>
                  <a:srgbClr val="C00000"/>
                </a:solidFill>
              </a:rPr>
              <a:t>sessualita</a:t>
            </a:r>
            <a:r>
              <a:rPr lang="it-IT" dirty="0">
                <a:solidFill>
                  <a:srgbClr val="C00000"/>
                </a:solidFill>
              </a:rPr>
              <a:t>̀ o orientamento sessuale ritenuti offensivi.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" y="361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77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exualhar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695" y="1825625"/>
            <a:ext cx="663061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UNADJUSTEDNONRAW_thumb_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9" y="361950"/>
            <a:ext cx="3145971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856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it-IT" dirty="0"/>
              <a:t>            </a:t>
            </a:r>
            <a:r>
              <a:rPr lang="it-IT" b="1" dirty="0">
                <a:solidFill>
                  <a:srgbClr val="C00000"/>
                </a:solidFill>
              </a:rPr>
              <a:t>Definizione di Molestia morale (1/2)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1. Si definisce molestia morale ogni comportamento ostile, diretto contro un individuo, fisicamente o psicologicamente persecutorio, caratterizzato da ripetizione, protratto e sistematico, suscettibile di creare un ambiente non rispettoso, umiliante o lesivo dell’integrità psicofisica della persona.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2. Può configurarsi come molestia morale altresì la discriminazione di genere, e quella fondata sull’appartenenza etnica, sulla religione e sulle opinioni anche politiche.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3. Sono esempi di molestie morali i seguenti comportamenti: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" y="361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311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it-IT" dirty="0"/>
              <a:t>            </a:t>
            </a:r>
            <a:r>
              <a:rPr lang="it-IT" b="1" dirty="0">
                <a:solidFill>
                  <a:srgbClr val="C00000"/>
                </a:solidFill>
              </a:rPr>
              <a:t>Definizione di Molestia morale (2/2)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a) </a:t>
            </a:r>
            <a:r>
              <a:rPr lang="it-IT" b="1" dirty="0">
                <a:solidFill>
                  <a:srgbClr val="C00000"/>
                </a:solidFill>
              </a:rPr>
              <a:t>danni all’ immagine di sé</a:t>
            </a:r>
            <a:r>
              <a:rPr lang="it-IT" dirty="0">
                <a:solidFill>
                  <a:srgbClr val="C00000"/>
                </a:solidFill>
              </a:rPr>
              <a:t>, quali offese, intimidazioni, calunnie, insulti, diffusione di notizie riservate, insinuazioni su problemi psicologici o fisici della persona o ogni altra azione di discredito della persona, nonché i rimproveri se adottati con le modalità indicate al comma 1;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b) </a:t>
            </a:r>
            <a:r>
              <a:rPr lang="it-IT" b="1" dirty="0">
                <a:solidFill>
                  <a:srgbClr val="C00000"/>
                </a:solidFill>
              </a:rPr>
              <a:t>danni alla professionalità dell’individuo</a:t>
            </a:r>
            <a:r>
              <a:rPr lang="it-IT" dirty="0">
                <a:solidFill>
                  <a:srgbClr val="C00000"/>
                </a:solidFill>
              </a:rPr>
              <a:t>, quali minacce di: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licenziamento, dimissioni forzate, trasferimenti immotivati, discriminazioni salariali, pregiudizio delle prospettive di progressione di carriera, ingiustificata rimozione da incarichi </a:t>
            </a:r>
            <a:r>
              <a:rPr lang="it-IT" dirty="0" err="1">
                <a:solidFill>
                  <a:srgbClr val="C00000"/>
                </a:solidFill>
              </a:rPr>
              <a:t>gi</a:t>
            </a:r>
            <a:r>
              <a:rPr lang="it-IT" dirty="0">
                <a:solidFill>
                  <a:srgbClr val="C00000"/>
                </a:solidFill>
              </a:rPr>
              <a:t> affidati, attribuzione di mansioni improprie, azioni che creano demotivazione o sfiducia nella persona, scoraggiando il proseguimento della sua attività;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C00000"/>
                </a:solidFill>
              </a:rPr>
              <a:t>c) </a:t>
            </a:r>
            <a:r>
              <a:rPr lang="it-IT" b="1" dirty="0">
                <a:solidFill>
                  <a:srgbClr val="C00000"/>
                </a:solidFill>
              </a:rPr>
              <a:t>tentativi di emarginazione ed isolamento</a:t>
            </a:r>
            <a:r>
              <a:rPr lang="it-IT" dirty="0">
                <a:solidFill>
                  <a:srgbClr val="C00000"/>
                </a:solidFill>
              </a:rPr>
              <a:t>, quali cambiamento indesiderato delle mansioni o dei colleghi di lavoro con intento persecutorio, limitazioni della facoltà di espressione o eccessi di controllo.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" y="361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5" name="Picture 1" descr="UNADJUSTEDNONRAW_thumb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1950"/>
            <a:ext cx="15113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46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Segnaposto contenuto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2134" y="643467"/>
            <a:ext cx="5847731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08806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1442</Words>
  <Application>Microsoft Macintosh PowerPoint</Application>
  <PresentationFormat>Widescreen</PresentationFormat>
  <Paragraphs>70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Tema di Office</vt:lpstr>
      <vt:lpstr>La Consigliera di Fiducia dell’Università di Padova </vt:lpstr>
      <vt:lpstr>            Chi è?</vt:lpstr>
      <vt:lpstr>Presentazione standard di PowerPoint</vt:lpstr>
      <vt:lpstr>            Definizione di Molestia sessuale (1/2)</vt:lpstr>
      <vt:lpstr>            Definizione di Molestia sessuale (2/2)</vt:lpstr>
      <vt:lpstr>Presentazione standard di PowerPoint</vt:lpstr>
      <vt:lpstr>            Definizione di Molestia morale (1/2)</vt:lpstr>
      <vt:lpstr>            Definizione di Molestia morale (2/2)</vt:lpstr>
      <vt:lpstr>Presentazione standard di PowerPoint</vt:lpstr>
      <vt:lpstr>Chi si può rivolgere alla Consigliera di Fiducia?</vt:lpstr>
      <vt:lpstr>Presentazione standard di PowerPoint</vt:lpstr>
      <vt:lpstr>Quali sono i suoi compiti e i suoi poteri</vt:lpstr>
      <vt:lpstr>Quali procedura può attivare?</vt:lpstr>
      <vt:lpstr>La procedura informale </vt:lpstr>
      <vt:lpstr>La procedura informale</vt:lpstr>
      <vt:lpstr>La procedura formale</vt:lpstr>
      <vt:lpstr>La procedura formale </vt:lpstr>
      <vt:lpstr>La procedura formale esterna</vt:lpstr>
      <vt:lpstr>Presentazione standard di PowerPoint</vt:lpstr>
      <vt:lpstr>Assicurazione di riservatezza e protezione  da eventuali ritorsioni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 Stella Ciarletta</dc:creator>
  <cp:lastModifiedBy>Maria Stella Ciarletta</cp:lastModifiedBy>
  <cp:revision>27</cp:revision>
  <dcterms:created xsi:type="dcterms:W3CDTF">2017-09-27T13:57:40Z</dcterms:created>
  <dcterms:modified xsi:type="dcterms:W3CDTF">2021-04-16T09:49:26Z</dcterms:modified>
</cp:coreProperties>
</file>