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4"/>
  </p:notesMasterIdLst>
  <p:sldIdLst>
    <p:sldId id="256" r:id="rId3"/>
  </p:sldIdLst>
  <p:sldSz cx="12192000" cy="6858000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Y9mHDPgi9CqMKiJxe0ClFmKWO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customschemas.google.com/relationships/presentationmetadata" Target="metadata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78427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993" y="0"/>
            <a:ext cx="3078427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81013" y="1279525"/>
            <a:ext cx="61420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408" y="4925408"/>
            <a:ext cx="568325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721108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1:notes"/>
          <p:cNvSpPr txBox="1">
            <a:spLocks noGrp="1"/>
          </p:cNvSpPr>
          <p:nvPr>
            <p:ph type="body" idx="1"/>
          </p:nvPr>
        </p:nvSpPr>
        <p:spPr>
          <a:xfrm>
            <a:off x="710408" y="4925408"/>
            <a:ext cx="568325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p1:notes"/>
          <p:cNvSpPr txBox="1">
            <a:spLocks noGrp="1"/>
          </p:cNvSpPr>
          <p:nvPr>
            <p:ph type="sldNum" idx="12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0" tIns="47375" rIns="94750" bIns="473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3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>
            <a:spLocks noGrp="1"/>
          </p:cNvSpPr>
          <p:nvPr>
            <p:ph type="pic" idx="2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noFill/>
          <a:ln w="50800" cap="sq" cmpd="dbl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tl" rotWithShape="0">
              <a:srgbClr val="000000">
                <a:alpha val="42745"/>
              </a:srgbClr>
            </a:outerShdw>
          </a:effectLst>
        </p:spPr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>
            <a:off x="685800" y="2971800"/>
            <a:ext cx="6164653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panoramica con didascalia">
  <p:cSld name="Immagine panoramica con didascalia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4"/>
          <p:cNvSpPr>
            <a:spLocks noGrp="1"/>
          </p:cNvSpPr>
          <p:nvPr>
            <p:ph type="pic" idx="2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noFill/>
          <a:ln w="50800" cap="sq" cmpd="dbl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tl" rotWithShape="0">
              <a:srgbClr val="000000">
                <a:alpha val="42745"/>
              </a:srgbClr>
            </a:outerShdw>
          </a:effectLst>
        </p:spPr>
      </p:sp>
      <p:sp>
        <p:nvSpPr>
          <p:cNvPr id="96" name="Google Shape;96;p14"/>
          <p:cNvSpPr txBox="1">
            <a:spLocks noGrp="1"/>
          </p:cNvSpPr>
          <p:nvPr>
            <p:ph type="body" idx="1"/>
          </p:nvPr>
        </p:nvSpPr>
        <p:spPr>
          <a:xfrm>
            <a:off x="685800" y="5299603"/>
            <a:ext cx="1013142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didascalia">
  <p:cSld name="Titolo e didascalia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5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5"/>
          <p:cNvSpPr txBox="1"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zione con didascalia">
  <p:cSld name="Citazione con didascalia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6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6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lang="it-IT" sz="8000" b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lang="it-IT" sz="8000" b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/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097875" y="3352800"/>
            <a:ext cx="933918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None/>
              <a:defRPr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alibri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alibri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6"/>
          <p:cNvSpPr txBox="1">
            <a:spLocks noGrp="1"/>
          </p:cNvSpPr>
          <p:nvPr>
            <p:ph type="body" idx="2"/>
          </p:nvPr>
        </p:nvSpPr>
        <p:spPr>
          <a:xfrm>
            <a:off x="687465" y="4343400"/>
            <a:ext cx="10152367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heda nome">
  <p:cSld name="Scheda nome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7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7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7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7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heda nome citazione">
  <p:cSld name="Scheda nome citazione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8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8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lang="it-IT" sz="8000" b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/>
          </a:p>
        </p:txBody>
      </p:sp>
      <p:sp>
        <p:nvSpPr>
          <p:cNvPr id="127" name="Google Shape;127;p18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lang="it-IT" sz="8000" b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/>
          </a:p>
        </p:txBody>
      </p:sp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1"/>
          </p:nvPr>
        </p:nvSpPr>
        <p:spPr>
          <a:xfrm>
            <a:off x="685800" y="3886200"/>
            <a:ext cx="10135436" cy="8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 cap="none">
                <a:solidFill>
                  <a:schemeClr val="lt1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body" idx="2"/>
          </p:nvPr>
        </p:nvSpPr>
        <p:spPr>
          <a:xfrm>
            <a:off x="685799" y="4775200"/>
            <a:ext cx="10135436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8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o o falso">
  <p:cSld name="Vero o falso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9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9"/>
          <p:cNvSpPr txBox="1"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body" idx="1"/>
          </p:nvPr>
        </p:nvSpPr>
        <p:spPr>
          <a:xfrm>
            <a:off x="685801" y="3505200"/>
            <a:ext cx="10131428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800"/>
              <a:buNone/>
              <a:defRPr sz="2800" b="0" cap="none">
                <a:solidFill>
                  <a:schemeClr val="lt1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body" idx="2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19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0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0"/>
          <p:cNvSpPr txBox="1">
            <a:spLocks noGrp="1"/>
          </p:cNvSpPr>
          <p:nvPr>
            <p:ph type="body" idx="1"/>
          </p:nvPr>
        </p:nvSpPr>
        <p:spPr>
          <a:xfrm rot="5400000">
            <a:off x="3926947" y="-1099079"/>
            <a:ext cx="3649133" cy="10131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0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0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0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1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title"/>
          </p:nvPr>
        </p:nvSpPr>
        <p:spPr>
          <a:xfrm rot="5400000">
            <a:off x="7147151" y="2121124"/>
            <a:ext cx="5181601" cy="215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1"/>
          <p:cNvSpPr txBox="1">
            <a:spLocks noGrp="1"/>
          </p:cNvSpPr>
          <p:nvPr>
            <p:ph type="body" idx="1"/>
          </p:nvPr>
        </p:nvSpPr>
        <p:spPr>
          <a:xfrm rot="5400000">
            <a:off x="2011058" y="-715658"/>
            <a:ext cx="5181600" cy="7832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1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1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1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 descr="Celestia-R1---OverlayTitleH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 txBox="1"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lt1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1000"/>
              </a:spcAft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8932558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3962399" y="5870575"/>
            <a:ext cx="4893958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10608958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7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8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 cap="none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9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1"/>
          </p:nvPr>
        </p:nvSpPr>
        <p:spPr>
          <a:xfrm>
            <a:off x="685802" y="2142067"/>
            <a:ext cx="4995334" cy="3649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2"/>
          </p:nvPr>
        </p:nvSpPr>
        <p:spPr>
          <a:xfrm>
            <a:off x="5821895" y="2142067"/>
            <a:ext cx="4995332" cy="3649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800"/>
              <a:buNone/>
              <a:defRPr sz="28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685801" y="2870201"/>
            <a:ext cx="4996923" cy="2920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6096003" y="2226734"/>
            <a:ext cx="472281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800"/>
              <a:buNone/>
              <a:defRPr sz="28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4"/>
          </p:nvPr>
        </p:nvSpPr>
        <p:spPr>
          <a:xfrm>
            <a:off x="5823483" y="2870201"/>
            <a:ext cx="4995334" cy="2920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4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4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4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o" type="blank">
  <p:cSld name="BLANK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1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2" descr="Celestia-R1---OverlayContentH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2"/>
          <p:cNvSpPr txBox="1"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1"/>
          </p:nvPr>
        </p:nvSpPr>
        <p:spPr>
          <a:xfrm>
            <a:off x="4648201" y="609601"/>
            <a:ext cx="6169026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2"/>
          </p:nvPr>
        </p:nvSpPr>
        <p:spPr>
          <a:xfrm>
            <a:off x="685800" y="3445933"/>
            <a:ext cx="3680885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48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48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48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48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48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9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48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48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48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48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4800" algn="l" rtl="0"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diritto 7"/>
          <p:cNvCxnSpPr/>
          <p:nvPr/>
        </p:nvCxnSpPr>
        <p:spPr>
          <a:xfrm>
            <a:off x="5497158" y="1772723"/>
            <a:ext cx="0" cy="1434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oogle Shape;208;p1" descr="elemento decorativo"/>
          <p:cNvCxnSpPr/>
          <p:nvPr/>
        </p:nvCxnSpPr>
        <p:spPr>
          <a:xfrm>
            <a:off x="7211058" y="2474679"/>
            <a:ext cx="20871" cy="1702431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3" name="Google Shape;203;p1" descr="elemento decorativo"/>
          <p:cNvCxnSpPr>
            <a:stCxn id="181" idx="2"/>
          </p:cNvCxnSpPr>
          <p:nvPr/>
        </p:nvCxnSpPr>
        <p:spPr>
          <a:xfrm flipV="1">
            <a:off x="3295052" y="2564485"/>
            <a:ext cx="9362" cy="3651753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1" name="Google Shape;161;p1" descr="elemento decorativo"/>
          <p:cNvSpPr txBox="1">
            <a:spLocks noGrp="1"/>
          </p:cNvSpPr>
          <p:nvPr>
            <p:ph type="title"/>
          </p:nvPr>
        </p:nvSpPr>
        <p:spPr>
          <a:xfrm>
            <a:off x="295110" y="304037"/>
            <a:ext cx="10131425" cy="480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01B14"/>
              </a:buClr>
              <a:buSzPts val="2000"/>
              <a:buFont typeface="Calibri"/>
              <a:buNone/>
            </a:pPr>
            <a:r>
              <a:rPr lang="it-IT" sz="2000" b="1" i="1" dirty="0">
                <a:solidFill>
                  <a:srgbClr val="801B14"/>
                </a:solidFill>
              </a:rPr>
              <a:t>RAPPRESENTAZIONE GRAFICA </a:t>
            </a:r>
            <a:r>
              <a:rPr lang="it-IT" sz="2000" b="1" i="1" dirty="0" smtClean="0">
                <a:solidFill>
                  <a:srgbClr val="801B14"/>
                </a:solidFill>
              </a:rPr>
              <a:t>SOCIETÀ </a:t>
            </a:r>
            <a:r>
              <a:rPr lang="it-IT" sz="2000" b="1" i="1" dirty="0">
                <a:solidFill>
                  <a:srgbClr val="801B14"/>
                </a:solidFill>
              </a:rPr>
              <a:t>PARTECIPATE AL </a:t>
            </a:r>
            <a:r>
              <a:rPr lang="it-IT" sz="2000" b="1" i="1" dirty="0" smtClean="0">
                <a:solidFill>
                  <a:srgbClr val="801B14"/>
                </a:solidFill>
              </a:rPr>
              <a:t>31.12.2023</a:t>
            </a:r>
            <a:endParaRPr sz="2000" b="1" i="1" dirty="0">
              <a:solidFill>
                <a:srgbClr val="801B14"/>
              </a:solidFill>
            </a:endParaRPr>
          </a:p>
        </p:txBody>
      </p:sp>
      <p:sp>
        <p:nvSpPr>
          <p:cNvPr id="163" name="Google Shape;163;p1"/>
          <p:cNvSpPr/>
          <p:nvPr/>
        </p:nvSpPr>
        <p:spPr>
          <a:xfrm>
            <a:off x="526685" y="1946095"/>
            <a:ext cx="1368000" cy="50945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SMACT – Società Consortile per Azioni            </a:t>
            </a: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 quota posseduta 7,60%)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 descr="elemento decorativo"/>
          <p:cNvSpPr/>
          <p:nvPr/>
        </p:nvSpPr>
        <p:spPr>
          <a:xfrm>
            <a:off x="1706391" y="3274265"/>
            <a:ext cx="114414" cy="8596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 descr="elemento decorativo"/>
          <p:cNvSpPr/>
          <p:nvPr/>
        </p:nvSpPr>
        <p:spPr>
          <a:xfrm>
            <a:off x="10371083" y="3274265"/>
            <a:ext cx="114414" cy="8596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4484076" y="906670"/>
            <a:ext cx="3370115" cy="560806"/>
          </a:xfrm>
          <a:prstGeom prst="rect">
            <a:avLst/>
          </a:prstGeom>
          <a:solidFill>
            <a:schemeClr val="lt1"/>
          </a:solidFill>
          <a:ln w="12700" cap="rnd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700" tIns="5700" rIns="57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UNIVERSITÀ </a:t>
            </a:r>
            <a:r>
              <a:rPr lang="it-IT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DEGLI STUDI DI PADOVA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6053020" y="1845175"/>
            <a:ext cx="85961" cy="8596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3" name="Google Shape;173;p1" descr="elemento decorativo"/>
          <p:cNvCxnSpPr/>
          <p:nvPr/>
        </p:nvCxnSpPr>
        <p:spPr>
          <a:xfrm>
            <a:off x="6164323" y="1767570"/>
            <a:ext cx="4297500" cy="241500"/>
          </a:xfrm>
          <a:prstGeom prst="bentConnector2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4" name="Google Shape;174;p1" descr="elemento decorativo"/>
          <p:cNvCxnSpPr/>
          <p:nvPr/>
        </p:nvCxnSpPr>
        <p:spPr>
          <a:xfrm>
            <a:off x="3857500" y="1777690"/>
            <a:ext cx="0" cy="143431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6" name="Google Shape;176;p1" descr="elemento decorativo"/>
          <p:cNvCxnSpPr/>
          <p:nvPr/>
        </p:nvCxnSpPr>
        <p:spPr>
          <a:xfrm>
            <a:off x="7203289" y="1760888"/>
            <a:ext cx="0" cy="143431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7" name="Google Shape;177;p1" descr="elemento decorativo"/>
          <p:cNvCxnSpPr/>
          <p:nvPr/>
        </p:nvCxnSpPr>
        <p:spPr>
          <a:xfrm>
            <a:off x="8724011" y="1767570"/>
            <a:ext cx="4146" cy="375986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9" name="Google Shape;179;p1"/>
          <p:cNvSpPr/>
          <p:nvPr/>
        </p:nvSpPr>
        <p:spPr>
          <a:xfrm>
            <a:off x="2160159" y="1893801"/>
            <a:ext cx="2068680" cy="616086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it-IT" sz="800" b="1" dirty="0">
                <a:latin typeface="Calibri"/>
                <a:ea typeface="Calibri"/>
                <a:cs typeface="Calibri"/>
                <a:sym typeface="Calibri"/>
              </a:rPr>
              <a:t>STRESS </a:t>
            </a:r>
            <a:r>
              <a:rPr lang="it-IT" sz="800" b="1" dirty="0" smtClean="0">
                <a:latin typeface="Calibri"/>
                <a:ea typeface="Calibri"/>
                <a:cs typeface="Calibri"/>
                <a:sym typeface="Calibri"/>
              </a:rPr>
              <a:t>SCARL - </a:t>
            </a:r>
            <a:r>
              <a:rPr lang="it-IT" sz="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SVILUPPO TECNOLOGIE E RICERCA </a:t>
            </a:r>
            <a:r>
              <a:rPr lang="it-IT" sz="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 L’EDILIZIA </a:t>
            </a:r>
            <a:r>
              <a:rPr lang="it-IT" sz="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SISMICAMENTE SICURA ED </a:t>
            </a:r>
            <a:r>
              <a:rPr lang="it-IT" sz="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ECOSOSTENIBILE</a:t>
            </a:r>
          </a:p>
          <a:p>
            <a:pPr lvl="0" algn="ctr">
              <a:lnSpc>
                <a:spcPct val="90000"/>
              </a:lnSpc>
            </a:pPr>
            <a:r>
              <a:rPr lang="it-IT" sz="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(quota </a:t>
            </a:r>
            <a:r>
              <a:rPr lang="it-IT" sz="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posseduta </a:t>
            </a:r>
            <a:r>
              <a:rPr lang="it-IT" sz="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1,86% </a:t>
            </a:r>
            <a:r>
              <a:rPr lang="it-IT" sz="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non controllata)</a:t>
            </a:r>
            <a:endParaRPr sz="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"/>
          <p:cNvSpPr/>
          <p:nvPr/>
        </p:nvSpPr>
        <p:spPr>
          <a:xfrm>
            <a:off x="2705076" y="5938700"/>
            <a:ext cx="1179951" cy="277538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EDIL LAB SCARL 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2645593" y="3432483"/>
            <a:ext cx="1271196" cy="252202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 SRL 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"/>
          <p:cNvSpPr/>
          <p:nvPr/>
        </p:nvSpPr>
        <p:spPr>
          <a:xfrm>
            <a:off x="2522436" y="3765719"/>
            <a:ext cx="1545233" cy="29203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FONDAZIONE ITS ENERGY LAB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"/>
          <p:cNvSpPr/>
          <p:nvPr/>
        </p:nvSpPr>
        <p:spPr>
          <a:xfrm>
            <a:off x="1894685" y="4177110"/>
            <a:ext cx="3088066" cy="257383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SMART G – SPINOFF UNIVERSITA’ DI NAPOLI FEDERICO II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"/>
          <p:cNvSpPr/>
          <p:nvPr/>
        </p:nvSpPr>
        <p:spPr>
          <a:xfrm>
            <a:off x="2804344" y="4897050"/>
            <a:ext cx="982330" cy="248507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GRISIS S.R.L.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"/>
          <p:cNvSpPr/>
          <p:nvPr/>
        </p:nvSpPr>
        <p:spPr>
          <a:xfrm>
            <a:off x="2804344" y="4549414"/>
            <a:ext cx="981418" cy="211569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MUON X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"/>
          <p:cNvSpPr/>
          <p:nvPr/>
        </p:nvSpPr>
        <p:spPr>
          <a:xfrm>
            <a:off x="2735218" y="5254730"/>
            <a:ext cx="1138393" cy="234129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ITS </a:t>
            </a:r>
            <a:r>
              <a:rPr lang="it-IT" sz="9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CASA CAMPANIA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8" name="Google Shape;188;p1" descr="elemento decorativo"/>
          <p:cNvCxnSpPr/>
          <p:nvPr/>
        </p:nvCxnSpPr>
        <p:spPr>
          <a:xfrm flipH="1">
            <a:off x="1788642" y="1777690"/>
            <a:ext cx="179" cy="131627"/>
          </a:xfrm>
          <a:prstGeom prst="straightConnector1">
            <a:avLst/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0" name="Google Shape;190;p1"/>
          <p:cNvSpPr/>
          <p:nvPr/>
        </p:nvSpPr>
        <p:spPr>
          <a:xfrm>
            <a:off x="4407128" y="1901086"/>
            <a:ext cx="1587172" cy="50945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VENETO NANOTECH                 </a:t>
            </a:r>
            <a:r>
              <a:rPr lang="it-IT" sz="900" b="1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Scarl</a:t>
            </a:r>
            <a:r>
              <a:rPr lang="it-IT" sz="9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liquidazione                    </a:t>
            </a: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(quota posseduta 0,01%)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"/>
          <p:cNvSpPr/>
          <p:nvPr/>
        </p:nvSpPr>
        <p:spPr>
          <a:xfrm>
            <a:off x="6307505" y="1905065"/>
            <a:ext cx="1546687" cy="544116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PARCO SCIENTIFICO E TECNOLOGICO GALILEO SCPA                              </a:t>
            </a: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(quota posseduta </a:t>
            </a:r>
            <a:r>
              <a:rPr lang="it-IT" sz="900" dirty="0" smtClean="0">
                <a:latin typeface="Calibri"/>
                <a:ea typeface="Calibri"/>
                <a:cs typeface="Calibri"/>
                <a:sym typeface="Calibri"/>
              </a:rPr>
              <a:t>0,001</a:t>
            </a:r>
            <a:r>
              <a:rPr lang="it-IT" sz="9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%)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"/>
          <p:cNvSpPr/>
          <p:nvPr/>
        </p:nvSpPr>
        <p:spPr>
          <a:xfrm>
            <a:off x="6630514" y="3925209"/>
            <a:ext cx="1045360" cy="291078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POP LAB SRL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"/>
          <p:cNvSpPr/>
          <p:nvPr/>
        </p:nvSpPr>
        <p:spPr>
          <a:xfrm>
            <a:off x="6570987" y="3501791"/>
            <a:ext cx="1104887" cy="259474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CERTOTTICA SRL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"/>
          <p:cNvSpPr/>
          <p:nvPr/>
        </p:nvSpPr>
        <p:spPr>
          <a:xfrm>
            <a:off x="7955986" y="1909317"/>
            <a:ext cx="1536050" cy="565362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NBFC </a:t>
            </a:r>
            <a:r>
              <a:rPr lang="it-IT" sz="900" b="1" dirty="0" err="1" smtClean="0">
                <a:latin typeface="Calibri"/>
                <a:ea typeface="Calibri"/>
                <a:cs typeface="Calibri"/>
                <a:sym typeface="Calibri"/>
              </a:rPr>
              <a:t>Scarl</a:t>
            </a:r>
            <a:r>
              <a:rPr lang="it-IT" sz="900" b="1" dirty="0" smtClean="0"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National </a:t>
            </a:r>
            <a:r>
              <a:rPr lang="it-IT" sz="9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Biodiversity</a:t>
            </a:r>
            <a:r>
              <a:rPr lang="it-IT" sz="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Future Center </a:t>
            </a:r>
            <a:r>
              <a:rPr lang="it-IT" sz="9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quota posseduta </a:t>
            </a:r>
            <a:r>
              <a:rPr lang="it-IT" sz="9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5%)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13927" y="110772"/>
            <a:ext cx="1593215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"/>
          <p:cNvSpPr txBox="1"/>
          <p:nvPr/>
        </p:nvSpPr>
        <p:spPr>
          <a:xfrm>
            <a:off x="371475" y="1269853"/>
            <a:ext cx="259500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PARTECIPAZIONI DIRETTE</a:t>
            </a:r>
            <a:endParaRPr lang="it-IT" sz="1400"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"/>
          <p:cNvSpPr txBox="1"/>
          <p:nvPr/>
        </p:nvSpPr>
        <p:spPr>
          <a:xfrm>
            <a:off x="204026" y="2724911"/>
            <a:ext cx="2595009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PARTECIPAZIONI INDIRETTE</a:t>
            </a:r>
            <a:endParaRPr lang="it-IT"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2" name="Google Shape;212;p1"/>
          <p:cNvCxnSpPr/>
          <p:nvPr/>
        </p:nvCxnSpPr>
        <p:spPr>
          <a:xfrm>
            <a:off x="28479" y="2597293"/>
            <a:ext cx="12445575" cy="10315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1" name="Google Shape;187;p1"/>
          <p:cNvSpPr/>
          <p:nvPr/>
        </p:nvSpPr>
        <p:spPr>
          <a:xfrm>
            <a:off x="2692042" y="5598033"/>
            <a:ext cx="1224747" cy="231493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dirty="0" smtClean="0">
                <a:latin typeface="Calibri"/>
                <a:ea typeface="Calibri"/>
                <a:cs typeface="Calibri"/>
                <a:sym typeface="Calibri"/>
              </a:rPr>
              <a:t>FONDAZIONE TICHE</a:t>
            </a:r>
          </a:p>
        </p:txBody>
      </p:sp>
      <p:sp>
        <p:nvSpPr>
          <p:cNvPr id="122" name="Google Shape;198;p1"/>
          <p:cNvSpPr/>
          <p:nvPr/>
        </p:nvSpPr>
        <p:spPr>
          <a:xfrm>
            <a:off x="9662059" y="1890184"/>
            <a:ext cx="1536050" cy="565362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801B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" tIns="5700" rIns="72000" bIns="5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dirty="0" smtClean="0">
                <a:latin typeface="Calibri"/>
                <a:ea typeface="Calibri"/>
                <a:cs typeface="Calibri"/>
                <a:sym typeface="Calibri"/>
              </a:rPr>
              <a:t>AGE-IT S.C.A.R.L.</a:t>
            </a:r>
            <a:r>
              <a:rPr lang="it-IT" sz="9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lang="it-IT" sz="9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(quota posseduta </a:t>
            </a:r>
            <a:r>
              <a:rPr lang="it-IT" sz="9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4,55%)</a:t>
            </a:r>
            <a:endParaRPr sz="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73;p1" descr="elemento decorativo"/>
          <p:cNvCxnSpPr/>
          <p:nvPr/>
        </p:nvCxnSpPr>
        <p:spPr>
          <a:xfrm rot="10800000">
            <a:off x="1793763" y="1764284"/>
            <a:ext cx="4370560" cy="735"/>
          </a:xfrm>
          <a:prstGeom prst="bentConnector3">
            <a:avLst>
              <a:gd name="adj1" fmla="val 50000"/>
            </a:avLst>
          </a:prstGeom>
          <a:noFill/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" name="Rettangolo 23"/>
          <p:cNvSpPr/>
          <p:nvPr/>
        </p:nvSpPr>
        <p:spPr>
          <a:xfrm>
            <a:off x="4778662" y="2724911"/>
            <a:ext cx="2343108" cy="469286"/>
          </a:xfrm>
          <a:prstGeom prst="rect">
            <a:avLst/>
          </a:prstGeom>
          <a:gradFill>
            <a:gsLst>
              <a:gs pos="0">
                <a:schemeClr val="bg1"/>
              </a:gs>
              <a:gs pos="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 VILLAGE BY </a:t>
            </a:r>
            <a:r>
              <a:rPr lang="it-IT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 TRIVENETO</a:t>
            </a:r>
          </a:p>
          <a:p>
            <a:pPr algn="ctr"/>
            <a:r>
              <a:rPr lang="it-IT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(tramite la Fondazione UNISMART controllata al 100</a:t>
            </a:r>
            <a:r>
              <a:rPr lang="it-IT" sz="900" dirty="0">
                <a:latin typeface="Calibri" panose="020F0502020204030204" pitchFamily="34" charset="0"/>
                <a:cs typeface="Calibri" panose="020F0502020204030204" pitchFamily="34" charset="0"/>
              </a:rPr>
              <a:t>%)</a:t>
            </a:r>
            <a:endParaRPr lang="it-IT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93207" y="3344115"/>
            <a:ext cx="2004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PARTECIPAZIONI PROPRIE DELLE SOCIETÀ</a:t>
            </a:r>
            <a:endParaRPr lang="it-IT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Immagin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3194197"/>
            <a:ext cx="12228001" cy="131549"/>
          </a:xfrm>
          <a:prstGeom prst="rect">
            <a:avLst/>
          </a:prstGeom>
        </p:spPr>
      </p:pic>
      <p:cxnSp>
        <p:nvCxnSpPr>
          <p:cNvPr id="14" name="Connettore diritto 13"/>
          <p:cNvCxnSpPr>
            <a:stCxn id="169" idx="2"/>
          </p:cNvCxnSpPr>
          <p:nvPr/>
        </p:nvCxnSpPr>
        <p:spPr>
          <a:xfrm flipH="1">
            <a:off x="6164323" y="1467476"/>
            <a:ext cx="4811" cy="12574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estiale">
  <a:themeElements>
    <a:clrScheme name="Celestial">
      <a:dk1>
        <a:srgbClr val="000000"/>
      </a:dk1>
      <a:lt1>
        <a:srgbClr val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elestiale">
  <a:themeElements>
    <a:clrScheme name="Celestial">
      <a:dk1>
        <a:srgbClr val="000000"/>
      </a:dk1>
      <a:lt1>
        <a:srgbClr val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142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Celestiale</vt:lpstr>
      <vt:lpstr>Celestiale</vt:lpstr>
      <vt:lpstr>RAPPRESENTAZIONE GRAFICA SOCIETÀ PARTECIPATE AL 31.12.2023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RAPPRESENTAZIONE GRAFICA SOCIETA’ PARTECIPATE AL 31.12.2022</dc:title>
  <dc:creator>utente</dc:creator>
  <cp:lastModifiedBy>Solazzo Paola</cp:lastModifiedBy>
  <cp:revision>10</cp:revision>
  <dcterms:created xsi:type="dcterms:W3CDTF">2023-08-31T10:12:38Z</dcterms:created>
  <dcterms:modified xsi:type="dcterms:W3CDTF">2025-06-18T06:31:52Z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