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jlKRxxQ9/D4K0qatyDek664VK7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20E1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3" y="364177"/>
            <a:ext cx="12163054" cy="180296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0" y="2663687"/>
            <a:ext cx="1216305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Valutazione dell’impatto innovazione didattica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0" y="4426226"/>
            <a:ext cx="12192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Barbara Bruschi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0" y="5406887"/>
            <a:ext cx="1219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Università di Torino – Coordinatrice  gruppo di lavoro CRUI - TLC “Valutazione dell’impatto innovazione didattica”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2751" y="1"/>
            <a:ext cx="7909248" cy="117240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-1" y="-1"/>
            <a:ext cx="6484777" cy="1172411"/>
          </a:xfrm>
          <a:prstGeom prst="rect">
            <a:avLst/>
          </a:prstGeom>
          <a:solidFill>
            <a:srgbClr val="B20E1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19908"/>
            <a:ext cx="2542037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99387" y="177206"/>
            <a:ext cx="3385389" cy="77120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194387" y="1359249"/>
            <a:ext cx="1049054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4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Approcci internazionali alla valorizzazione della didattica universitaria</a:t>
            </a:r>
            <a:endParaRPr/>
          </a:p>
        </p:txBody>
      </p:sp>
      <p:grpSp>
        <p:nvGrpSpPr>
          <p:cNvPr id="99" name="Google Shape;99;p2"/>
          <p:cNvGrpSpPr/>
          <p:nvPr/>
        </p:nvGrpSpPr>
        <p:grpSpPr>
          <a:xfrm>
            <a:off x="2082798" y="2674285"/>
            <a:ext cx="6891866" cy="2824464"/>
            <a:chOff x="0" y="665379"/>
            <a:chExt cx="6891866" cy="2824464"/>
          </a:xfrm>
        </p:grpSpPr>
        <p:sp>
          <p:nvSpPr>
            <p:cNvPr id="100" name="Google Shape;100;p2"/>
            <p:cNvSpPr/>
            <p:nvPr/>
          </p:nvSpPr>
          <p:spPr>
            <a:xfrm>
              <a:off x="0" y="665379"/>
              <a:ext cx="2153708" cy="1292225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0" y="665379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Regno Unito</a:t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369079" y="665379"/>
              <a:ext cx="2153708" cy="1292225"/>
            </a:xfrm>
            <a:prstGeom prst="rect">
              <a:avLst/>
            </a:prstGeom>
            <a:gradFill>
              <a:gsLst>
                <a:gs pos="0">
                  <a:srgbClr val="B99696"/>
                </a:gs>
                <a:gs pos="50000">
                  <a:srgbClr val="B28888"/>
                </a:gs>
                <a:gs pos="100000">
                  <a:srgbClr val="9E7575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 txBox="1"/>
            <p:nvPr/>
          </p:nvSpPr>
          <p:spPr>
            <a:xfrm>
              <a:off x="2369079" y="665379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Spagna</a:t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4738158" y="665379"/>
              <a:ext cx="2153708" cy="1292225"/>
            </a:xfrm>
            <a:prstGeom prst="rect">
              <a:avLst/>
            </a:prstGeom>
            <a:gradFill>
              <a:gsLst>
                <a:gs pos="0">
                  <a:srgbClr val="C67D7D"/>
                </a:gs>
                <a:gs pos="50000">
                  <a:srgbClr val="C46667"/>
                </a:gs>
                <a:gs pos="100000">
                  <a:srgbClr val="B15555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4738158" y="665379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Australia</a:t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0" y="2172975"/>
              <a:ext cx="2153708" cy="1292225"/>
            </a:xfrm>
            <a:prstGeom prst="rect">
              <a:avLst/>
            </a:prstGeom>
            <a:gradFill>
              <a:gsLst>
                <a:gs pos="0">
                  <a:srgbClr val="D76363"/>
                </a:gs>
                <a:gs pos="50000">
                  <a:srgbClr val="D74343"/>
                </a:gs>
                <a:gs pos="100000">
                  <a:srgbClr val="C5323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0" y="2172975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Paesi Bassi</a:t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359861" y="2197618"/>
              <a:ext cx="2153708" cy="1292225"/>
            </a:xfrm>
            <a:prstGeom prst="rect">
              <a:avLst/>
            </a:prstGeom>
            <a:gradFill>
              <a:gsLst>
                <a:gs pos="0">
                  <a:srgbClr val="EA4E4F"/>
                </a:gs>
                <a:gs pos="50000">
                  <a:srgbClr val="EF1B1D"/>
                </a:gs>
                <a:gs pos="100000">
                  <a:srgbClr val="DE0C0E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2359861" y="2197618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Svezia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729694" y="2197618"/>
              <a:ext cx="2153708" cy="1292225"/>
            </a:xfrm>
            <a:prstGeom prst="rect">
              <a:avLst/>
            </a:prstGeom>
            <a:solidFill>
              <a:srgbClr val="B20E1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4729694" y="2197618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Malesia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2751" y="1"/>
            <a:ext cx="7909248" cy="117240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3"/>
          <p:cNvSpPr/>
          <p:nvPr/>
        </p:nvSpPr>
        <p:spPr>
          <a:xfrm>
            <a:off x="-1" y="-1"/>
            <a:ext cx="6484777" cy="1172411"/>
          </a:xfrm>
          <a:prstGeom prst="rect">
            <a:avLst/>
          </a:prstGeom>
          <a:solidFill>
            <a:srgbClr val="B20E1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19908"/>
            <a:ext cx="2542037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99387" y="177206"/>
            <a:ext cx="3385389" cy="7712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2" name="Google Shape;122;p3"/>
          <p:cNvGrpSpPr/>
          <p:nvPr/>
        </p:nvGrpSpPr>
        <p:grpSpPr>
          <a:xfrm>
            <a:off x="5019146" y="2782887"/>
            <a:ext cx="2153708" cy="1292225"/>
            <a:chOff x="0" y="665379"/>
            <a:chExt cx="2153708" cy="1292225"/>
          </a:xfrm>
        </p:grpSpPr>
        <p:sp>
          <p:nvSpPr>
            <p:cNvPr id="123" name="Google Shape;123;p3"/>
            <p:cNvSpPr/>
            <p:nvPr/>
          </p:nvSpPr>
          <p:spPr>
            <a:xfrm>
              <a:off x="0" y="665379"/>
              <a:ext cx="2153708" cy="1292225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0" y="665379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Regno Unito</a:t>
              </a:r>
              <a:endParaRPr/>
            </a:p>
          </p:txBody>
        </p:sp>
      </p:grpSp>
      <p:sp>
        <p:nvSpPr>
          <p:cNvPr id="125" name="Google Shape;125;p3"/>
          <p:cNvSpPr txBox="1"/>
          <p:nvPr/>
        </p:nvSpPr>
        <p:spPr>
          <a:xfrm>
            <a:off x="4004733" y="508542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7907867" y="2459502"/>
            <a:ext cx="35981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Sistema a 4 livelli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(Associate, Fellow, Senior, Principal)</a:t>
            </a:r>
            <a:endParaRPr/>
          </a:p>
        </p:txBody>
      </p:sp>
      <p:sp>
        <p:nvSpPr>
          <p:cNvPr id="127" name="Google Shape;127;p3"/>
          <p:cNvSpPr txBox="1"/>
          <p:nvPr/>
        </p:nvSpPr>
        <p:spPr>
          <a:xfrm>
            <a:off x="902792" y="4424474"/>
            <a:ext cx="439319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Basato sul Professional Standards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 Framework (PSF): valori, conoscenze, azioni</a:t>
            </a:r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398891" y="2782668"/>
            <a:ext cx="42108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Accreditamento individuale o istituzionale</a:t>
            </a:r>
            <a:endParaRPr/>
          </a:p>
        </p:txBody>
      </p:sp>
      <p:sp>
        <p:nvSpPr>
          <p:cNvPr id="129" name="Google Shape;129;p3"/>
          <p:cNvSpPr txBox="1"/>
          <p:nvPr/>
        </p:nvSpPr>
        <p:spPr>
          <a:xfrm>
            <a:off x="7172854" y="4380509"/>
            <a:ext cx="332783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Versione 2023: focus su efficacia,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 impatto, inclusione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2751" y="1"/>
            <a:ext cx="7909248" cy="117240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"/>
          <p:cNvSpPr/>
          <p:nvPr/>
        </p:nvSpPr>
        <p:spPr>
          <a:xfrm>
            <a:off x="-1" y="-1"/>
            <a:ext cx="6484777" cy="1172411"/>
          </a:xfrm>
          <a:prstGeom prst="rect">
            <a:avLst/>
          </a:prstGeom>
          <a:solidFill>
            <a:srgbClr val="B20E1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19908"/>
            <a:ext cx="2542037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99387" y="177206"/>
            <a:ext cx="3385389" cy="7712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4"/>
          <p:cNvGrpSpPr/>
          <p:nvPr/>
        </p:nvGrpSpPr>
        <p:grpSpPr>
          <a:xfrm>
            <a:off x="5019146" y="2782887"/>
            <a:ext cx="2153708" cy="1292225"/>
            <a:chOff x="2369079" y="665379"/>
            <a:chExt cx="2153708" cy="1292225"/>
          </a:xfrm>
        </p:grpSpPr>
        <p:sp>
          <p:nvSpPr>
            <p:cNvPr id="141" name="Google Shape;141;p4"/>
            <p:cNvSpPr/>
            <p:nvPr/>
          </p:nvSpPr>
          <p:spPr>
            <a:xfrm>
              <a:off x="2369079" y="665379"/>
              <a:ext cx="2153708" cy="1292225"/>
            </a:xfrm>
            <a:prstGeom prst="rect">
              <a:avLst/>
            </a:prstGeom>
            <a:gradFill>
              <a:gsLst>
                <a:gs pos="0">
                  <a:srgbClr val="B99696"/>
                </a:gs>
                <a:gs pos="50000">
                  <a:srgbClr val="B28888"/>
                </a:gs>
                <a:gs pos="100000">
                  <a:srgbClr val="9E7575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2369079" y="665379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Spagna</a:t>
              </a:r>
              <a:endParaRPr/>
            </a:p>
          </p:txBody>
        </p:sp>
      </p:grpSp>
      <p:sp>
        <p:nvSpPr>
          <p:cNvPr id="143" name="Google Shape;143;p4"/>
          <p:cNvSpPr txBox="1"/>
          <p:nvPr/>
        </p:nvSpPr>
        <p:spPr>
          <a:xfrm>
            <a:off x="830960" y="4840773"/>
            <a:ext cx="438514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Formazione docente obbligatoria per almeno il 30%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3263689" y="1571481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Report pubblici annuali, trasparenza dei dati e accesso alle certificazioni</a:t>
            </a:r>
            <a:endParaRPr/>
          </a:p>
        </p:txBody>
      </p:sp>
      <p:sp>
        <p:nvSpPr>
          <p:cNvPr id="145" name="Google Shape;145;p4"/>
          <p:cNvSpPr txBox="1"/>
          <p:nvPr/>
        </p:nvSpPr>
        <p:spPr>
          <a:xfrm>
            <a:off x="485776" y="2491953"/>
            <a:ext cx="36999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Spagna (ANECA)Sistema nazionale dal 2007, aggiornato nel 2021</a:t>
            </a:r>
            <a:endParaRPr/>
          </a:p>
        </p:txBody>
      </p:sp>
      <p:sp>
        <p:nvSpPr>
          <p:cNvPr id="146" name="Google Shape;146;p4"/>
          <p:cNvSpPr txBox="1"/>
          <p:nvPr/>
        </p:nvSpPr>
        <p:spPr>
          <a:xfrm>
            <a:off x="152400" y="3613447"/>
            <a:ext cx="3505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Obiettivi: qualità, professionalizzazione, integrazione nei sistemi universitari</a:t>
            </a:r>
            <a:endParaRPr/>
          </a:p>
        </p:txBody>
      </p:sp>
      <p:sp>
        <p:nvSpPr>
          <p:cNvPr id="147" name="Google Shape;147;p4"/>
          <p:cNvSpPr txBox="1"/>
          <p:nvPr/>
        </p:nvSpPr>
        <p:spPr>
          <a:xfrm>
            <a:off x="5357204" y="5025440"/>
            <a:ext cx="47498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Modello personalizzato per ateneo; certificazione valida 5 anni; Monitoraggio annuale;</a:t>
            </a:r>
            <a:endParaRPr/>
          </a:p>
        </p:txBody>
      </p:sp>
      <p:sp>
        <p:nvSpPr>
          <p:cNvPr id="148" name="Google Shape;148;p4"/>
          <p:cNvSpPr txBox="1"/>
          <p:nvPr/>
        </p:nvSpPr>
        <p:spPr>
          <a:xfrm>
            <a:off x="7945966" y="2469797"/>
            <a:ext cx="35052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Formazione basata su bisogni emersi dalla valutazione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8536596" y="3428999"/>
            <a:ext cx="333586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Approccio centrato sullo studente e sull’innovazione metodologica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2751" y="1"/>
            <a:ext cx="7909248" cy="117240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"/>
          <p:cNvSpPr/>
          <p:nvPr/>
        </p:nvSpPr>
        <p:spPr>
          <a:xfrm>
            <a:off x="-1" y="-1"/>
            <a:ext cx="6484777" cy="1172411"/>
          </a:xfrm>
          <a:prstGeom prst="rect">
            <a:avLst/>
          </a:prstGeom>
          <a:solidFill>
            <a:srgbClr val="B20E1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19908"/>
            <a:ext cx="2542037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99387" y="177206"/>
            <a:ext cx="3385389" cy="7712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0" name="Google Shape;160;p5"/>
          <p:cNvGrpSpPr/>
          <p:nvPr/>
        </p:nvGrpSpPr>
        <p:grpSpPr>
          <a:xfrm>
            <a:off x="5019146" y="2782887"/>
            <a:ext cx="2153708" cy="1292225"/>
            <a:chOff x="4738158" y="665379"/>
            <a:chExt cx="2153708" cy="1292225"/>
          </a:xfrm>
        </p:grpSpPr>
        <p:sp>
          <p:nvSpPr>
            <p:cNvPr id="161" name="Google Shape;161;p5"/>
            <p:cNvSpPr/>
            <p:nvPr/>
          </p:nvSpPr>
          <p:spPr>
            <a:xfrm>
              <a:off x="4738158" y="665379"/>
              <a:ext cx="2153708" cy="1292225"/>
            </a:xfrm>
            <a:prstGeom prst="rect">
              <a:avLst/>
            </a:prstGeom>
            <a:gradFill>
              <a:gsLst>
                <a:gs pos="0">
                  <a:srgbClr val="C67D7D"/>
                </a:gs>
                <a:gs pos="50000">
                  <a:srgbClr val="C46667"/>
                </a:gs>
                <a:gs pos="100000">
                  <a:srgbClr val="B15555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5"/>
            <p:cNvSpPr txBox="1"/>
            <p:nvPr/>
          </p:nvSpPr>
          <p:spPr>
            <a:xfrm>
              <a:off x="4738158" y="665379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Australia</a:t>
              </a:r>
              <a:endParaRPr/>
            </a:p>
          </p:txBody>
        </p:sp>
      </p:grpSp>
      <p:sp>
        <p:nvSpPr>
          <p:cNvPr id="163" name="Google Shape;163;p5"/>
          <p:cNvSpPr txBox="1"/>
          <p:nvPr/>
        </p:nvSpPr>
        <p:spPr>
          <a:xfrm>
            <a:off x="7044267" y="4530119"/>
            <a:ext cx="38777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Leadership accademica valorizzata per successo istituzionale</a:t>
            </a:r>
            <a:endParaRPr/>
          </a:p>
        </p:txBody>
      </p:sp>
      <p:sp>
        <p:nvSpPr>
          <p:cNvPr id="164" name="Google Shape;164;p5"/>
          <p:cNvSpPr txBox="1"/>
          <p:nvPr/>
        </p:nvSpPr>
        <p:spPr>
          <a:xfrm>
            <a:off x="3436776" y="1765166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(TEQSA – Higher Education Standards Framework)</a:t>
            </a:r>
            <a:endParaRPr sz="1800">
              <a:solidFill>
                <a:srgbClr val="B20E1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"/>
          <p:cNvSpPr txBox="1"/>
          <p:nvPr/>
        </p:nvSpPr>
        <p:spPr>
          <a:xfrm>
            <a:off x="1423418" y="2923052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Normativa aggiornata al 2021</a:t>
            </a:r>
            <a:endParaRPr/>
          </a:p>
        </p:txBody>
      </p:sp>
      <p:sp>
        <p:nvSpPr>
          <p:cNvPr id="166" name="Google Shape;166;p5"/>
          <p:cNvSpPr txBox="1"/>
          <p:nvPr/>
        </p:nvSpPr>
        <p:spPr>
          <a:xfrm>
            <a:off x="7824788" y="2846865"/>
            <a:ext cx="42317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Requisiti minimi: qualifica superiore rispetto al corso o esperienza equivalente</a:t>
            </a:r>
            <a:endParaRPr/>
          </a:p>
        </p:txBody>
      </p:sp>
      <p:sp>
        <p:nvSpPr>
          <p:cNvPr id="167" name="Google Shape;167;p5"/>
          <p:cNvSpPr txBox="1"/>
          <p:nvPr/>
        </p:nvSpPr>
        <p:spPr>
          <a:xfrm>
            <a:off x="1532467" y="4439277"/>
            <a:ext cx="361526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solidFill>
                  <a:srgbClr val="B20E10"/>
                </a:solidFill>
                <a:latin typeface="Calibri"/>
                <a:ea typeface="Calibri"/>
                <a:cs typeface="Calibri"/>
                <a:sym typeface="Calibri"/>
              </a:rPr>
              <a:t>Attenzione a: aggiornamento, competenze valutative, supporto agli studenti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2751" y="1"/>
            <a:ext cx="7909248" cy="117240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6"/>
          <p:cNvSpPr/>
          <p:nvPr/>
        </p:nvSpPr>
        <p:spPr>
          <a:xfrm>
            <a:off x="-1" y="-1"/>
            <a:ext cx="6484777" cy="1172411"/>
          </a:xfrm>
          <a:prstGeom prst="rect">
            <a:avLst/>
          </a:prstGeom>
          <a:solidFill>
            <a:srgbClr val="B20E1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400" y="219908"/>
            <a:ext cx="2542037" cy="685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99387" y="177206"/>
            <a:ext cx="3385389" cy="7712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8" name="Google Shape;178;p6"/>
          <p:cNvGrpSpPr/>
          <p:nvPr/>
        </p:nvGrpSpPr>
        <p:grpSpPr>
          <a:xfrm>
            <a:off x="2358007" y="1738332"/>
            <a:ext cx="2153708" cy="1292225"/>
            <a:chOff x="0" y="2172975"/>
            <a:chExt cx="2153708" cy="1292225"/>
          </a:xfrm>
        </p:grpSpPr>
        <p:sp>
          <p:nvSpPr>
            <p:cNvPr id="179" name="Google Shape;179;p6"/>
            <p:cNvSpPr/>
            <p:nvPr/>
          </p:nvSpPr>
          <p:spPr>
            <a:xfrm>
              <a:off x="0" y="2172975"/>
              <a:ext cx="2153708" cy="1292225"/>
            </a:xfrm>
            <a:prstGeom prst="rect">
              <a:avLst/>
            </a:prstGeom>
            <a:gradFill>
              <a:gsLst>
                <a:gs pos="0">
                  <a:srgbClr val="D76363"/>
                </a:gs>
                <a:gs pos="50000">
                  <a:srgbClr val="D74343"/>
                </a:gs>
                <a:gs pos="100000">
                  <a:srgbClr val="C5323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6"/>
            <p:cNvSpPr txBox="1"/>
            <p:nvPr/>
          </p:nvSpPr>
          <p:spPr>
            <a:xfrm>
              <a:off x="0" y="2172975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Paesi Bassi</a:t>
              </a:r>
              <a:endParaRPr/>
            </a:p>
          </p:txBody>
        </p:sp>
      </p:grpSp>
      <p:grpSp>
        <p:nvGrpSpPr>
          <p:cNvPr id="181" name="Google Shape;181;p6"/>
          <p:cNvGrpSpPr/>
          <p:nvPr/>
        </p:nvGrpSpPr>
        <p:grpSpPr>
          <a:xfrm>
            <a:off x="5054298" y="1751412"/>
            <a:ext cx="2153708" cy="1292225"/>
            <a:chOff x="2359861" y="2197618"/>
            <a:chExt cx="2153708" cy="1292225"/>
          </a:xfrm>
        </p:grpSpPr>
        <p:sp>
          <p:nvSpPr>
            <p:cNvPr id="182" name="Google Shape;182;p6"/>
            <p:cNvSpPr/>
            <p:nvPr/>
          </p:nvSpPr>
          <p:spPr>
            <a:xfrm>
              <a:off x="2359861" y="2197618"/>
              <a:ext cx="2153708" cy="1292225"/>
            </a:xfrm>
            <a:prstGeom prst="rect">
              <a:avLst/>
            </a:prstGeom>
            <a:gradFill>
              <a:gsLst>
                <a:gs pos="0">
                  <a:srgbClr val="EA4E4F"/>
                </a:gs>
                <a:gs pos="50000">
                  <a:srgbClr val="EF1B1D"/>
                </a:gs>
                <a:gs pos="100000">
                  <a:srgbClr val="DE0C0E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6"/>
            <p:cNvSpPr txBox="1"/>
            <p:nvPr/>
          </p:nvSpPr>
          <p:spPr>
            <a:xfrm>
              <a:off x="2359861" y="2197618"/>
              <a:ext cx="2153708" cy="1292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7150" lIns="137150" spcFirstLastPara="1" rIns="137150" wrap="square" tIns="13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600"/>
                <a:buFont typeface="Calibri"/>
                <a:buNone/>
              </a:pPr>
              <a:r>
                <a:rPr lang="it-IT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Svezia</a:t>
              </a:r>
              <a:endParaRPr/>
            </a:p>
          </p:txBody>
        </p:sp>
      </p:grpSp>
      <p:sp>
        <p:nvSpPr>
          <p:cNvPr id="184" name="Google Shape;184;p6"/>
          <p:cNvSpPr/>
          <p:nvPr/>
        </p:nvSpPr>
        <p:spPr>
          <a:xfrm>
            <a:off x="7812319" y="1751412"/>
            <a:ext cx="2153708" cy="1292225"/>
          </a:xfrm>
          <a:prstGeom prst="rect">
            <a:avLst/>
          </a:prstGeom>
          <a:solidFill>
            <a:srgbClr val="B20E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"/>
          <p:cNvSpPr txBox="1"/>
          <p:nvPr/>
        </p:nvSpPr>
        <p:spPr>
          <a:xfrm>
            <a:off x="7812319" y="1738331"/>
            <a:ext cx="2153708" cy="1292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37150" lIns="137150" spcFirstLastPara="1" rIns="137150" wrap="square" tIns="1371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it-IT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Malesia</a:t>
            </a:r>
            <a:endParaRPr/>
          </a:p>
        </p:txBody>
      </p:sp>
      <p:sp>
        <p:nvSpPr>
          <p:cNvPr id="186" name="Google Shape;186;p6"/>
          <p:cNvSpPr/>
          <p:nvPr/>
        </p:nvSpPr>
        <p:spPr>
          <a:xfrm>
            <a:off x="2296253" y="3181203"/>
            <a:ext cx="2277215" cy="2308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University Teaching Qualification</a:t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Certificazione gestita dagli atenei, basata su portfolio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Rilevante per carriera e assunzioni</a:t>
            </a:r>
            <a:endParaRPr/>
          </a:p>
        </p:txBody>
      </p:sp>
      <p:sp>
        <p:nvSpPr>
          <p:cNvPr id="187" name="Google Shape;187;p6"/>
          <p:cNvSpPr/>
          <p:nvPr/>
        </p:nvSpPr>
        <p:spPr>
          <a:xfrm>
            <a:off x="5167851" y="3181203"/>
            <a:ext cx="2450683" cy="20621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Raccomandazioni SUHF: focus su progettazione, riflessione, normativa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 e progetto didattico come strumenti di valutazione</a:t>
            </a:r>
            <a:endParaRPr/>
          </a:p>
        </p:txBody>
      </p:sp>
      <p:sp>
        <p:nvSpPr>
          <p:cNvPr id="188" name="Google Shape;188;p6"/>
          <p:cNvSpPr/>
          <p:nvPr/>
        </p:nvSpPr>
        <p:spPr>
          <a:xfrm>
            <a:off x="7812319" y="3181203"/>
            <a:ext cx="2697063" cy="2800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 Blueprint</a:t>
            </a: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strategia nazionale per lo sviluppo professionale continuo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Ambiti: innovazione didattica, leadership, insegnamento, ricerca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Accreditamento supportato da atenei e ministeri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2025-04-22T12:41:09Z</dcterms:created>
  <dc:creator>%USERPROFILE%</dc:creator>
</cp:coreProperties>
</file>