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1" roundtripDataSignature="AMtx7mjlKRxxQ9/D4K0qatyDek664VK7n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1" Type="http://customschemas.google.com/relationships/presentationmetadata" Target="metadata"/><Relationship Id="rId10" Type="http://schemas.openxmlformats.org/officeDocument/2006/relationships/slide" Target="slides/slide6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2" name="Google Shape;152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0" name="Google Shape;170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uota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olo e testo verticale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7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olo e testo verticale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8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8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titolo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9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9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8" name="Google Shape;18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olo e contenuto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0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ntestazione sezione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1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1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ue contenuti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2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12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fronto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3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3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13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13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13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lo titolo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uto con didascalia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5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5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5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magine con didascalia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6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6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6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7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7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B20E10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473" y="364177"/>
            <a:ext cx="12163054" cy="1802961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"/>
          <p:cNvSpPr txBox="1"/>
          <p:nvPr/>
        </p:nvSpPr>
        <p:spPr>
          <a:xfrm>
            <a:off x="0" y="2663687"/>
            <a:ext cx="12163054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it-IT" sz="4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Valutazione dell’impatto innovazione didattica</a:t>
            </a:r>
            <a:endParaRPr/>
          </a:p>
        </p:txBody>
      </p:sp>
      <p:sp>
        <p:nvSpPr>
          <p:cNvPr id="86" name="Google Shape;86;p1"/>
          <p:cNvSpPr txBox="1"/>
          <p:nvPr/>
        </p:nvSpPr>
        <p:spPr>
          <a:xfrm>
            <a:off x="0" y="4426226"/>
            <a:ext cx="12192000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it-IT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Barbara Bruschi</a:t>
            </a:r>
            <a:endParaRPr/>
          </a:p>
        </p:txBody>
      </p:sp>
      <p:sp>
        <p:nvSpPr>
          <p:cNvPr id="87" name="Google Shape;87;p1"/>
          <p:cNvSpPr txBox="1"/>
          <p:nvPr/>
        </p:nvSpPr>
        <p:spPr>
          <a:xfrm>
            <a:off x="0" y="5406887"/>
            <a:ext cx="12192000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it-IT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Università di Torino – Coordinatrice  gruppo di lavoro CRUI - TLC “Valutazione dell’impatto innovazione didattica”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" name="Google Shape;92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2751" y="1"/>
            <a:ext cx="7909248" cy="1172409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2"/>
          <p:cNvSpPr/>
          <p:nvPr/>
        </p:nvSpPr>
        <p:spPr>
          <a:xfrm>
            <a:off x="-1" y="-1"/>
            <a:ext cx="6484777" cy="1172411"/>
          </a:xfrm>
          <a:prstGeom prst="rect">
            <a:avLst/>
          </a:prstGeom>
          <a:solidFill>
            <a:srgbClr val="B20E1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2"/>
          <p:cNvSpPr/>
          <p:nvPr/>
        </p:nvSpPr>
        <p:spPr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2"/>
          <p:cNvSpPr/>
          <p:nvPr/>
        </p:nvSpPr>
        <p:spPr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6" name="Google Shape;96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52400" y="219908"/>
            <a:ext cx="2542037" cy="685801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3099387" y="177206"/>
            <a:ext cx="3385389" cy="771204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2"/>
          <p:cNvSpPr txBox="1"/>
          <p:nvPr/>
        </p:nvSpPr>
        <p:spPr>
          <a:xfrm>
            <a:off x="194387" y="1359249"/>
            <a:ext cx="10490546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2400">
                <a:solidFill>
                  <a:srgbClr val="B20E10"/>
                </a:solidFill>
                <a:latin typeface="Calibri"/>
                <a:ea typeface="Calibri"/>
                <a:cs typeface="Calibri"/>
                <a:sym typeface="Calibri"/>
              </a:rPr>
              <a:t>Approcci internazionali alla valorizzazione della didattica universitaria</a:t>
            </a:r>
            <a:endParaRPr/>
          </a:p>
        </p:txBody>
      </p:sp>
      <p:grpSp>
        <p:nvGrpSpPr>
          <p:cNvPr id="99" name="Google Shape;99;p2"/>
          <p:cNvGrpSpPr/>
          <p:nvPr/>
        </p:nvGrpSpPr>
        <p:grpSpPr>
          <a:xfrm>
            <a:off x="2082798" y="2674285"/>
            <a:ext cx="6891866" cy="2824464"/>
            <a:chOff x="0" y="665379"/>
            <a:chExt cx="6891866" cy="2824464"/>
          </a:xfrm>
        </p:grpSpPr>
        <p:sp>
          <p:nvSpPr>
            <p:cNvPr id="100" name="Google Shape;100;p2"/>
            <p:cNvSpPr/>
            <p:nvPr/>
          </p:nvSpPr>
          <p:spPr>
            <a:xfrm>
              <a:off x="0" y="665379"/>
              <a:ext cx="2153708" cy="1292225"/>
            </a:xfrm>
            <a:prstGeom prst="rect">
              <a:avLst/>
            </a:prstGeom>
            <a:gradFill>
              <a:gsLst>
                <a:gs pos="0">
                  <a:srgbClr val="AFAFAF"/>
                </a:gs>
                <a:gs pos="50000">
                  <a:schemeClr val="accent3"/>
                </a:gs>
                <a:gs pos="100000">
                  <a:srgbClr val="919191"/>
                </a:gs>
              </a:gsLst>
              <a:lin ang="5400000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1" name="Google Shape;101;p2"/>
            <p:cNvSpPr txBox="1"/>
            <p:nvPr/>
          </p:nvSpPr>
          <p:spPr>
            <a:xfrm>
              <a:off x="0" y="665379"/>
              <a:ext cx="2153708" cy="12922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37150" lIns="137150" spcFirstLastPara="1" rIns="137150" wrap="square" tIns="1371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3600"/>
                <a:buFont typeface="Calibri"/>
                <a:buNone/>
              </a:pPr>
              <a:r>
                <a:rPr lang="it-IT" sz="36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Regno Unito</a:t>
              </a:r>
              <a:endParaRPr/>
            </a:p>
          </p:txBody>
        </p:sp>
        <p:sp>
          <p:nvSpPr>
            <p:cNvPr id="102" name="Google Shape;102;p2"/>
            <p:cNvSpPr/>
            <p:nvPr/>
          </p:nvSpPr>
          <p:spPr>
            <a:xfrm>
              <a:off x="2369079" y="665379"/>
              <a:ext cx="2153708" cy="1292225"/>
            </a:xfrm>
            <a:prstGeom prst="rect">
              <a:avLst/>
            </a:prstGeom>
            <a:gradFill>
              <a:gsLst>
                <a:gs pos="0">
                  <a:srgbClr val="B99696"/>
                </a:gs>
                <a:gs pos="50000">
                  <a:srgbClr val="B28888"/>
                </a:gs>
                <a:gs pos="100000">
                  <a:srgbClr val="9E7575"/>
                </a:gs>
              </a:gsLst>
              <a:lin ang="5400000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3" name="Google Shape;103;p2"/>
            <p:cNvSpPr txBox="1"/>
            <p:nvPr/>
          </p:nvSpPr>
          <p:spPr>
            <a:xfrm>
              <a:off x="2369079" y="665379"/>
              <a:ext cx="2153708" cy="12922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37150" lIns="137150" spcFirstLastPara="1" rIns="137150" wrap="square" tIns="1371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3600"/>
                <a:buFont typeface="Calibri"/>
                <a:buNone/>
              </a:pPr>
              <a:r>
                <a:rPr lang="it-IT" sz="36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Spagna</a:t>
              </a:r>
              <a:endParaRPr/>
            </a:p>
          </p:txBody>
        </p:sp>
        <p:sp>
          <p:nvSpPr>
            <p:cNvPr id="104" name="Google Shape;104;p2"/>
            <p:cNvSpPr/>
            <p:nvPr/>
          </p:nvSpPr>
          <p:spPr>
            <a:xfrm>
              <a:off x="4738158" y="665379"/>
              <a:ext cx="2153708" cy="1292225"/>
            </a:xfrm>
            <a:prstGeom prst="rect">
              <a:avLst/>
            </a:prstGeom>
            <a:gradFill>
              <a:gsLst>
                <a:gs pos="0">
                  <a:srgbClr val="C67D7D"/>
                </a:gs>
                <a:gs pos="50000">
                  <a:srgbClr val="C46667"/>
                </a:gs>
                <a:gs pos="100000">
                  <a:srgbClr val="B15555"/>
                </a:gs>
              </a:gsLst>
              <a:lin ang="5400000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5" name="Google Shape;105;p2"/>
            <p:cNvSpPr txBox="1"/>
            <p:nvPr/>
          </p:nvSpPr>
          <p:spPr>
            <a:xfrm>
              <a:off x="4738158" y="665379"/>
              <a:ext cx="2153708" cy="12922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37150" lIns="137150" spcFirstLastPara="1" rIns="137150" wrap="square" tIns="1371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3600"/>
                <a:buFont typeface="Calibri"/>
                <a:buNone/>
              </a:pPr>
              <a:r>
                <a:rPr lang="it-IT" sz="36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Australia</a:t>
              </a:r>
              <a:endParaRPr/>
            </a:p>
          </p:txBody>
        </p:sp>
        <p:sp>
          <p:nvSpPr>
            <p:cNvPr id="106" name="Google Shape;106;p2"/>
            <p:cNvSpPr/>
            <p:nvPr/>
          </p:nvSpPr>
          <p:spPr>
            <a:xfrm>
              <a:off x="0" y="2172975"/>
              <a:ext cx="2153708" cy="1292225"/>
            </a:xfrm>
            <a:prstGeom prst="rect">
              <a:avLst/>
            </a:prstGeom>
            <a:gradFill>
              <a:gsLst>
                <a:gs pos="0">
                  <a:srgbClr val="D76363"/>
                </a:gs>
                <a:gs pos="50000">
                  <a:srgbClr val="D74343"/>
                </a:gs>
                <a:gs pos="100000">
                  <a:srgbClr val="C53232"/>
                </a:gs>
              </a:gsLst>
              <a:lin ang="5400000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7" name="Google Shape;107;p2"/>
            <p:cNvSpPr txBox="1"/>
            <p:nvPr/>
          </p:nvSpPr>
          <p:spPr>
            <a:xfrm>
              <a:off x="0" y="2172975"/>
              <a:ext cx="2153708" cy="12922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37150" lIns="137150" spcFirstLastPara="1" rIns="137150" wrap="square" tIns="1371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3600"/>
                <a:buFont typeface="Calibri"/>
                <a:buNone/>
              </a:pPr>
              <a:r>
                <a:rPr lang="it-IT" sz="36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Paesi Bassi</a:t>
              </a:r>
              <a:endParaRPr/>
            </a:p>
          </p:txBody>
        </p:sp>
        <p:sp>
          <p:nvSpPr>
            <p:cNvPr id="108" name="Google Shape;108;p2"/>
            <p:cNvSpPr/>
            <p:nvPr/>
          </p:nvSpPr>
          <p:spPr>
            <a:xfrm>
              <a:off x="2359861" y="2197618"/>
              <a:ext cx="2153708" cy="1292225"/>
            </a:xfrm>
            <a:prstGeom prst="rect">
              <a:avLst/>
            </a:prstGeom>
            <a:gradFill>
              <a:gsLst>
                <a:gs pos="0">
                  <a:srgbClr val="EA4E4F"/>
                </a:gs>
                <a:gs pos="50000">
                  <a:srgbClr val="EF1B1D"/>
                </a:gs>
                <a:gs pos="100000">
                  <a:srgbClr val="DE0C0E"/>
                </a:gs>
              </a:gsLst>
              <a:lin ang="5400000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9" name="Google Shape;109;p2"/>
            <p:cNvSpPr txBox="1"/>
            <p:nvPr/>
          </p:nvSpPr>
          <p:spPr>
            <a:xfrm>
              <a:off x="2359861" y="2197618"/>
              <a:ext cx="2153708" cy="12922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37150" lIns="137150" spcFirstLastPara="1" rIns="137150" wrap="square" tIns="1371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3600"/>
                <a:buFont typeface="Calibri"/>
                <a:buNone/>
              </a:pPr>
              <a:r>
                <a:rPr lang="it-IT" sz="36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Svezia</a:t>
              </a:r>
              <a:endParaRPr/>
            </a:p>
          </p:txBody>
        </p:sp>
        <p:sp>
          <p:nvSpPr>
            <p:cNvPr id="110" name="Google Shape;110;p2"/>
            <p:cNvSpPr/>
            <p:nvPr/>
          </p:nvSpPr>
          <p:spPr>
            <a:xfrm>
              <a:off x="4729694" y="2197618"/>
              <a:ext cx="2153708" cy="1292225"/>
            </a:xfrm>
            <a:prstGeom prst="rect">
              <a:avLst/>
            </a:prstGeom>
            <a:solidFill>
              <a:srgbClr val="B20E1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1" name="Google Shape;111;p2"/>
            <p:cNvSpPr txBox="1"/>
            <p:nvPr/>
          </p:nvSpPr>
          <p:spPr>
            <a:xfrm>
              <a:off x="4729694" y="2197618"/>
              <a:ext cx="2153708" cy="12922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37150" lIns="137150" spcFirstLastPara="1" rIns="137150" wrap="square" tIns="1371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3600"/>
                <a:buFont typeface="Calibri"/>
                <a:buNone/>
              </a:pPr>
              <a:r>
                <a:rPr lang="it-IT" sz="36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Malesia</a:t>
              </a:r>
              <a:endParaRPr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" name="Google Shape;116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2751" y="1"/>
            <a:ext cx="7909248" cy="1172409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3"/>
          <p:cNvSpPr/>
          <p:nvPr/>
        </p:nvSpPr>
        <p:spPr>
          <a:xfrm>
            <a:off x="-1" y="-1"/>
            <a:ext cx="6484777" cy="1172411"/>
          </a:xfrm>
          <a:prstGeom prst="rect">
            <a:avLst/>
          </a:prstGeom>
          <a:solidFill>
            <a:srgbClr val="B20E1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3"/>
          <p:cNvSpPr/>
          <p:nvPr/>
        </p:nvSpPr>
        <p:spPr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3"/>
          <p:cNvSpPr/>
          <p:nvPr/>
        </p:nvSpPr>
        <p:spPr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0" name="Google Shape;120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52400" y="219908"/>
            <a:ext cx="2542037" cy="685801"/>
          </a:xfrm>
          <a:prstGeom prst="rect">
            <a:avLst/>
          </a:prstGeom>
          <a:noFill/>
          <a:ln>
            <a:noFill/>
          </a:ln>
        </p:spPr>
      </p:pic>
      <p:pic>
        <p:nvPicPr>
          <p:cNvPr id="121" name="Google Shape;121;p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3099387" y="177206"/>
            <a:ext cx="3385389" cy="771204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22" name="Google Shape;122;p3"/>
          <p:cNvGrpSpPr/>
          <p:nvPr/>
        </p:nvGrpSpPr>
        <p:grpSpPr>
          <a:xfrm>
            <a:off x="5019146" y="2782887"/>
            <a:ext cx="2153708" cy="1292225"/>
            <a:chOff x="0" y="665379"/>
            <a:chExt cx="2153708" cy="1292225"/>
          </a:xfrm>
        </p:grpSpPr>
        <p:sp>
          <p:nvSpPr>
            <p:cNvPr id="123" name="Google Shape;123;p3"/>
            <p:cNvSpPr/>
            <p:nvPr/>
          </p:nvSpPr>
          <p:spPr>
            <a:xfrm>
              <a:off x="0" y="665379"/>
              <a:ext cx="2153708" cy="1292225"/>
            </a:xfrm>
            <a:prstGeom prst="rect">
              <a:avLst/>
            </a:prstGeom>
            <a:gradFill>
              <a:gsLst>
                <a:gs pos="0">
                  <a:srgbClr val="AFAFAF"/>
                </a:gs>
                <a:gs pos="50000">
                  <a:schemeClr val="accent3"/>
                </a:gs>
                <a:gs pos="100000">
                  <a:srgbClr val="919191"/>
                </a:gs>
              </a:gsLst>
              <a:lin ang="5400000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4" name="Google Shape;124;p3"/>
            <p:cNvSpPr txBox="1"/>
            <p:nvPr/>
          </p:nvSpPr>
          <p:spPr>
            <a:xfrm>
              <a:off x="0" y="665379"/>
              <a:ext cx="2153708" cy="12922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37150" lIns="137150" spcFirstLastPara="1" rIns="137150" wrap="square" tIns="1371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3600"/>
                <a:buFont typeface="Calibri"/>
                <a:buNone/>
              </a:pPr>
              <a:r>
                <a:rPr lang="it-IT" sz="36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Regno Unito</a:t>
              </a:r>
              <a:endParaRPr/>
            </a:p>
          </p:txBody>
        </p:sp>
      </p:grpSp>
      <p:sp>
        <p:nvSpPr>
          <p:cNvPr id="125" name="Google Shape;125;p3"/>
          <p:cNvSpPr txBox="1"/>
          <p:nvPr/>
        </p:nvSpPr>
        <p:spPr>
          <a:xfrm>
            <a:off x="4004733" y="5085424"/>
            <a:ext cx="609600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p3"/>
          <p:cNvSpPr txBox="1"/>
          <p:nvPr/>
        </p:nvSpPr>
        <p:spPr>
          <a:xfrm>
            <a:off x="7907867" y="2459502"/>
            <a:ext cx="3598101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1800">
                <a:solidFill>
                  <a:srgbClr val="B20E10"/>
                </a:solidFill>
                <a:latin typeface="Calibri"/>
                <a:ea typeface="Calibri"/>
                <a:cs typeface="Calibri"/>
                <a:sym typeface="Calibri"/>
              </a:rPr>
              <a:t>Sistema a 4 livelli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1800">
                <a:solidFill>
                  <a:srgbClr val="B20E10"/>
                </a:solidFill>
                <a:latin typeface="Calibri"/>
                <a:ea typeface="Calibri"/>
                <a:cs typeface="Calibri"/>
                <a:sym typeface="Calibri"/>
              </a:rPr>
              <a:t>(Associate, Fellow, Senior, Principal)</a:t>
            </a:r>
            <a:endParaRPr/>
          </a:p>
        </p:txBody>
      </p:sp>
      <p:sp>
        <p:nvSpPr>
          <p:cNvPr id="127" name="Google Shape;127;p3"/>
          <p:cNvSpPr txBox="1"/>
          <p:nvPr/>
        </p:nvSpPr>
        <p:spPr>
          <a:xfrm>
            <a:off x="902792" y="4424474"/>
            <a:ext cx="4393190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1800">
                <a:solidFill>
                  <a:srgbClr val="B20E10"/>
                </a:solidFill>
                <a:latin typeface="Calibri"/>
                <a:ea typeface="Calibri"/>
                <a:cs typeface="Calibri"/>
                <a:sym typeface="Calibri"/>
              </a:rPr>
              <a:t>Basato sul Professional Standards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1800">
                <a:solidFill>
                  <a:srgbClr val="B20E10"/>
                </a:solidFill>
                <a:latin typeface="Calibri"/>
                <a:ea typeface="Calibri"/>
                <a:cs typeface="Calibri"/>
                <a:sym typeface="Calibri"/>
              </a:rPr>
              <a:t> Framework (PSF): valori, conoscenze, azioni</a:t>
            </a:r>
            <a:endParaRPr/>
          </a:p>
        </p:txBody>
      </p:sp>
      <p:sp>
        <p:nvSpPr>
          <p:cNvPr id="128" name="Google Shape;128;p3"/>
          <p:cNvSpPr txBox="1"/>
          <p:nvPr/>
        </p:nvSpPr>
        <p:spPr>
          <a:xfrm>
            <a:off x="398891" y="2782668"/>
            <a:ext cx="421089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1800">
                <a:solidFill>
                  <a:srgbClr val="B20E10"/>
                </a:solidFill>
                <a:latin typeface="Calibri"/>
                <a:ea typeface="Calibri"/>
                <a:cs typeface="Calibri"/>
                <a:sym typeface="Calibri"/>
              </a:rPr>
              <a:t>Accreditamento individuale o istituzionale</a:t>
            </a:r>
            <a:endParaRPr/>
          </a:p>
        </p:txBody>
      </p:sp>
      <p:sp>
        <p:nvSpPr>
          <p:cNvPr id="129" name="Google Shape;129;p3"/>
          <p:cNvSpPr txBox="1"/>
          <p:nvPr/>
        </p:nvSpPr>
        <p:spPr>
          <a:xfrm>
            <a:off x="7172854" y="4380509"/>
            <a:ext cx="3327834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1800">
                <a:solidFill>
                  <a:srgbClr val="B20E10"/>
                </a:solidFill>
                <a:latin typeface="Calibri"/>
                <a:ea typeface="Calibri"/>
                <a:cs typeface="Calibri"/>
                <a:sym typeface="Calibri"/>
              </a:rPr>
              <a:t>Versione 2023: focus su efficacia,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1800">
                <a:solidFill>
                  <a:srgbClr val="B20E10"/>
                </a:solidFill>
                <a:latin typeface="Calibri"/>
                <a:ea typeface="Calibri"/>
                <a:cs typeface="Calibri"/>
                <a:sym typeface="Calibri"/>
              </a:rPr>
              <a:t> impatto, inclusione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4" name="Google Shape;134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2751" y="1"/>
            <a:ext cx="7909248" cy="1172409"/>
          </a:xfrm>
          <a:prstGeom prst="rect">
            <a:avLst/>
          </a:prstGeom>
          <a:noFill/>
          <a:ln>
            <a:noFill/>
          </a:ln>
        </p:spPr>
      </p:pic>
      <p:sp>
        <p:nvSpPr>
          <p:cNvPr id="135" name="Google Shape;135;p4"/>
          <p:cNvSpPr/>
          <p:nvPr/>
        </p:nvSpPr>
        <p:spPr>
          <a:xfrm>
            <a:off x="-1" y="-1"/>
            <a:ext cx="6484777" cy="1172411"/>
          </a:xfrm>
          <a:prstGeom prst="rect">
            <a:avLst/>
          </a:prstGeom>
          <a:solidFill>
            <a:srgbClr val="B20E1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4"/>
          <p:cNvSpPr/>
          <p:nvPr/>
        </p:nvSpPr>
        <p:spPr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4"/>
          <p:cNvSpPr/>
          <p:nvPr/>
        </p:nvSpPr>
        <p:spPr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8" name="Google Shape;138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52400" y="219908"/>
            <a:ext cx="2542037" cy="685801"/>
          </a:xfrm>
          <a:prstGeom prst="rect">
            <a:avLst/>
          </a:prstGeom>
          <a:noFill/>
          <a:ln>
            <a:noFill/>
          </a:ln>
        </p:spPr>
      </p:pic>
      <p:pic>
        <p:nvPicPr>
          <p:cNvPr id="139" name="Google Shape;139;p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3099387" y="177206"/>
            <a:ext cx="3385389" cy="771204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40" name="Google Shape;140;p4"/>
          <p:cNvGrpSpPr/>
          <p:nvPr/>
        </p:nvGrpSpPr>
        <p:grpSpPr>
          <a:xfrm>
            <a:off x="5019146" y="2782887"/>
            <a:ext cx="2153708" cy="1292225"/>
            <a:chOff x="2369079" y="665379"/>
            <a:chExt cx="2153708" cy="1292225"/>
          </a:xfrm>
        </p:grpSpPr>
        <p:sp>
          <p:nvSpPr>
            <p:cNvPr id="141" name="Google Shape;141;p4"/>
            <p:cNvSpPr/>
            <p:nvPr/>
          </p:nvSpPr>
          <p:spPr>
            <a:xfrm>
              <a:off x="2369079" y="665379"/>
              <a:ext cx="2153708" cy="1292225"/>
            </a:xfrm>
            <a:prstGeom prst="rect">
              <a:avLst/>
            </a:prstGeom>
            <a:gradFill>
              <a:gsLst>
                <a:gs pos="0">
                  <a:srgbClr val="B99696"/>
                </a:gs>
                <a:gs pos="50000">
                  <a:srgbClr val="B28888"/>
                </a:gs>
                <a:gs pos="100000">
                  <a:srgbClr val="9E7575"/>
                </a:gs>
              </a:gsLst>
              <a:lin ang="5400000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2" name="Google Shape;142;p4"/>
            <p:cNvSpPr txBox="1"/>
            <p:nvPr/>
          </p:nvSpPr>
          <p:spPr>
            <a:xfrm>
              <a:off x="2369079" y="665379"/>
              <a:ext cx="2153708" cy="12922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37150" lIns="137150" spcFirstLastPara="1" rIns="137150" wrap="square" tIns="1371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3600"/>
                <a:buFont typeface="Calibri"/>
                <a:buNone/>
              </a:pPr>
              <a:r>
                <a:rPr lang="it-IT" sz="36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Spagna</a:t>
              </a:r>
              <a:endParaRPr/>
            </a:p>
          </p:txBody>
        </p:sp>
      </p:grpSp>
      <p:sp>
        <p:nvSpPr>
          <p:cNvPr id="143" name="Google Shape;143;p4"/>
          <p:cNvSpPr txBox="1"/>
          <p:nvPr/>
        </p:nvSpPr>
        <p:spPr>
          <a:xfrm>
            <a:off x="830960" y="4840773"/>
            <a:ext cx="4385146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1800">
                <a:solidFill>
                  <a:srgbClr val="B20E10"/>
                </a:solidFill>
                <a:latin typeface="Calibri"/>
                <a:ea typeface="Calibri"/>
                <a:cs typeface="Calibri"/>
                <a:sym typeface="Calibri"/>
              </a:rPr>
              <a:t>Formazione docente obbligatoria per almeno il 30%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p4"/>
          <p:cNvSpPr txBox="1"/>
          <p:nvPr/>
        </p:nvSpPr>
        <p:spPr>
          <a:xfrm>
            <a:off x="3263689" y="1571481"/>
            <a:ext cx="6096000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1800">
                <a:solidFill>
                  <a:srgbClr val="B20E10"/>
                </a:solidFill>
                <a:latin typeface="Calibri"/>
                <a:ea typeface="Calibri"/>
                <a:cs typeface="Calibri"/>
                <a:sym typeface="Calibri"/>
              </a:rPr>
              <a:t>Report pubblici annuali, trasparenza dei dati e accesso alle certificazioni</a:t>
            </a:r>
            <a:endParaRPr/>
          </a:p>
        </p:txBody>
      </p:sp>
      <p:sp>
        <p:nvSpPr>
          <p:cNvPr id="145" name="Google Shape;145;p4"/>
          <p:cNvSpPr txBox="1"/>
          <p:nvPr/>
        </p:nvSpPr>
        <p:spPr>
          <a:xfrm>
            <a:off x="485776" y="2491953"/>
            <a:ext cx="3699933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1800">
                <a:solidFill>
                  <a:srgbClr val="B20E10"/>
                </a:solidFill>
                <a:latin typeface="Calibri"/>
                <a:ea typeface="Calibri"/>
                <a:cs typeface="Calibri"/>
                <a:sym typeface="Calibri"/>
              </a:rPr>
              <a:t>Spagna (ANECA)Sistema nazionale dal 2007, aggiornato nel 2021</a:t>
            </a:r>
            <a:endParaRPr/>
          </a:p>
        </p:txBody>
      </p:sp>
      <p:sp>
        <p:nvSpPr>
          <p:cNvPr id="146" name="Google Shape;146;p4"/>
          <p:cNvSpPr txBox="1"/>
          <p:nvPr/>
        </p:nvSpPr>
        <p:spPr>
          <a:xfrm>
            <a:off x="152400" y="3613447"/>
            <a:ext cx="3505200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1800">
                <a:solidFill>
                  <a:srgbClr val="B20E10"/>
                </a:solidFill>
                <a:latin typeface="Calibri"/>
                <a:ea typeface="Calibri"/>
                <a:cs typeface="Calibri"/>
                <a:sym typeface="Calibri"/>
              </a:rPr>
              <a:t>Obiettivi: qualità, professionalizzazione, integrazione nei sistemi universitari</a:t>
            </a:r>
            <a:endParaRPr/>
          </a:p>
        </p:txBody>
      </p:sp>
      <p:sp>
        <p:nvSpPr>
          <p:cNvPr id="147" name="Google Shape;147;p4"/>
          <p:cNvSpPr txBox="1"/>
          <p:nvPr/>
        </p:nvSpPr>
        <p:spPr>
          <a:xfrm>
            <a:off x="5357204" y="5025440"/>
            <a:ext cx="4749800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1800">
                <a:solidFill>
                  <a:srgbClr val="B20E10"/>
                </a:solidFill>
                <a:latin typeface="Calibri"/>
                <a:ea typeface="Calibri"/>
                <a:cs typeface="Calibri"/>
                <a:sym typeface="Calibri"/>
              </a:rPr>
              <a:t>Modello personalizzato per ateneo; certificazione valida 5 anni; Monitoraggio annuale;</a:t>
            </a:r>
            <a:endParaRPr/>
          </a:p>
        </p:txBody>
      </p:sp>
      <p:sp>
        <p:nvSpPr>
          <p:cNvPr id="148" name="Google Shape;148;p4"/>
          <p:cNvSpPr txBox="1"/>
          <p:nvPr/>
        </p:nvSpPr>
        <p:spPr>
          <a:xfrm>
            <a:off x="7945966" y="2469797"/>
            <a:ext cx="3505200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1800">
                <a:solidFill>
                  <a:srgbClr val="B20E10"/>
                </a:solidFill>
                <a:latin typeface="Calibri"/>
                <a:ea typeface="Calibri"/>
                <a:cs typeface="Calibri"/>
                <a:sym typeface="Calibri"/>
              </a:rPr>
              <a:t>Formazione basata su bisogni emersi dalla valutazione</a:t>
            </a:r>
            <a:endParaRPr/>
          </a:p>
        </p:txBody>
      </p:sp>
      <p:sp>
        <p:nvSpPr>
          <p:cNvPr id="149" name="Google Shape;149;p4"/>
          <p:cNvSpPr txBox="1"/>
          <p:nvPr/>
        </p:nvSpPr>
        <p:spPr>
          <a:xfrm>
            <a:off x="8536596" y="3428999"/>
            <a:ext cx="3335867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1800">
                <a:solidFill>
                  <a:srgbClr val="B20E10"/>
                </a:solidFill>
                <a:latin typeface="Calibri"/>
                <a:ea typeface="Calibri"/>
                <a:cs typeface="Calibri"/>
                <a:sym typeface="Calibri"/>
              </a:rPr>
              <a:t>Approccio centrato sullo studente e sull’innovazione metodologica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4" name="Google Shape;154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2751" y="1"/>
            <a:ext cx="7909248" cy="1172409"/>
          </a:xfrm>
          <a:prstGeom prst="rect">
            <a:avLst/>
          </a:prstGeom>
          <a:noFill/>
          <a:ln>
            <a:noFill/>
          </a:ln>
        </p:spPr>
      </p:pic>
      <p:sp>
        <p:nvSpPr>
          <p:cNvPr id="155" name="Google Shape;155;p5"/>
          <p:cNvSpPr/>
          <p:nvPr/>
        </p:nvSpPr>
        <p:spPr>
          <a:xfrm>
            <a:off x="-1" y="-1"/>
            <a:ext cx="6484777" cy="1172411"/>
          </a:xfrm>
          <a:prstGeom prst="rect">
            <a:avLst/>
          </a:prstGeom>
          <a:solidFill>
            <a:srgbClr val="B20E1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5"/>
          <p:cNvSpPr/>
          <p:nvPr/>
        </p:nvSpPr>
        <p:spPr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5"/>
          <p:cNvSpPr/>
          <p:nvPr/>
        </p:nvSpPr>
        <p:spPr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8" name="Google Shape;158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52400" y="219908"/>
            <a:ext cx="2542037" cy="685801"/>
          </a:xfrm>
          <a:prstGeom prst="rect">
            <a:avLst/>
          </a:prstGeom>
          <a:noFill/>
          <a:ln>
            <a:noFill/>
          </a:ln>
        </p:spPr>
      </p:pic>
      <p:pic>
        <p:nvPicPr>
          <p:cNvPr id="159" name="Google Shape;159;p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3099387" y="177206"/>
            <a:ext cx="3385389" cy="771204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60" name="Google Shape;160;p5"/>
          <p:cNvGrpSpPr/>
          <p:nvPr/>
        </p:nvGrpSpPr>
        <p:grpSpPr>
          <a:xfrm>
            <a:off x="5019146" y="2782887"/>
            <a:ext cx="2153708" cy="1292225"/>
            <a:chOff x="4738158" y="665379"/>
            <a:chExt cx="2153708" cy="1292225"/>
          </a:xfrm>
        </p:grpSpPr>
        <p:sp>
          <p:nvSpPr>
            <p:cNvPr id="161" name="Google Shape;161;p5"/>
            <p:cNvSpPr/>
            <p:nvPr/>
          </p:nvSpPr>
          <p:spPr>
            <a:xfrm>
              <a:off x="4738158" y="665379"/>
              <a:ext cx="2153708" cy="1292225"/>
            </a:xfrm>
            <a:prstGeom prst="rect">
              <a:avLst/>
            </a:prstGeom>
            <a:gradFill>
              <a:gsLst>
                <a:gs pos="0">
                  <a:srgbClr val="C67D7D"/>
                </a:gs>
                <a:gs pos="50000">
                  <a:srgbClr val="C46667"/>
                </a:gs>
                <a:gs pos="100000">
                  <a:srgbClr val="B15555"/>
                </a:gs>
              </a:gsLst>
              <a:lin ang="5400000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2" name="Google Shape;162;p5"/>
            <p:cNvSpPr txBox="1"/>
            <p:nvPr/>
          </p:nvSpPr>
          <p:spPr>
            <a:xfrm>
              <a:off x="4738158" y="665379"/>
              <a:ext cx="2153708" cy="12922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37150" lIns="137150" spcFirstLastPara="1" rIns="137150" wrap="square" tIns="1371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3600"/>
                <a:buFont typeface="Calibri"/>
                <a:buNone/>
              </a:pPr>
              <a:r>
                <a:rPr lang="it-IT" sz="36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Australia</a:t>
              </a:r>
              <a:endParaRPr/>
            </a:p>
          </p:txBody>
        </p:sp>
      </p:grpSp>
      <p:sp>
        <p:nvSpPr>
          <p:cNvPr id="163" name="Google Shape;163;p5"/>
          <p:cNvSpPr txBox="1"/>
          <p:nvPr/>
        </p:nvSpPr>
        <p:spPr>
          <a:xfrm>
            <a:off x="7044267" y="4530119"/>
            <a:ext cx="3877733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1800">
                <a:solidFill>
                  <a:srgbClr val="B20E10"/>
                </a:solidFill>
                <a:latin typeface="Calibri"/>
                <a:ea typeface="Calibri"/>
                <a:cs typeface="Calibri"/>
                <a:sym typeface="Calibri"/>
              </a:rPr>
              <a:t>Leadership accademica valorizzata per successo istituzionale</a:t>
            </a:r>
            <a:endParaRPr/>
          </a:p>
        </p:txBody>
      </p:sp>
      <p:sp>
        <p:nvSpPr>
          <p:cNvPr id="164" name="Google Shape;164;p5"/>
          <p:cNvSpPr txBox="1"/>
          <p:nvPr/>
        </p:nvSpPr>
        <p:spPr>
          <a:xfrm>
            <a:off x="3436776" y="1765166"/>
            <a:ext cx="609600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1800">
                <a:solidFill>
                  <a:srgbClr val="B20E10"/>
                </a:solidFill>
                <a:latin typeface="Calibri"/>
                <a:ea typeface="Calibri"/>
                <a:cs typeface="Calibri"/>
                <a:sym typeface="Calibri"/>
              </a:rPr>
              <a:t>(TEQSA – Higher Education Standards Framework)</a:t>
            </a:r>
            <a:endParaRPr sz="1800">
              <a:solidFill>
                <a:srgbClr val="B20E1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5"/>
          <p:cNvSpPr txBox="1"/>
          <p:nvPr/>
        </p:nvSpPr>
        <p:spPr>
          <a:xfrm>
            <a:off x="1423418" y="2923052"/>
            <a:ext cx="304800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1800">
                <a:solidFill>
                  <a:srgbClr val="B20E10"/>
                </a:solidFill>
                <a:latin typeface="Calibri"/>
                <a:ea typeface="Calibri"/>
                <a:cs typeface="Calibri"/>
                <a:sym typeface="Calibri"/>
              </a:rPr>
              <a:t>Normativa aggiornata al 2021</a:t>
            </a:r>
            <a:endParaRPr/>
          </a:p>
        </p:txBody>
      </p:sp>
      <p:sp>
        <p:nvSpPr>
          <p:cNvPr id="166" name="Google Shape;166;p5"/>
          <p:cNvSpPr txBox="1"/>
          <p:nvPr/>
        </p:nvSpPr>
        <p:spPr>
          <a:xfrm>
            <a:off x="7824788" y="2846865"/>
            <a:ext cx="4231746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1800">
                <a:solidFill>
                  <a:srgbClr val="B20E10"/>
                </a:solidFill>
                <a:latin typeface="Calibri"/>
                <a:ea typeface="Calibri"/>
                <a:cs typeface="Calibri"/>
                <a:sym typeface="Calibri"/>
              </a:rPr>
              <a:t>Requisiti minimi: qualifica superiore rispetto al corso o esperienza equivalente</a:t>
            </a:r>
            <a:endParaRPr/>
          </a:p>
        </p:txBody>
      </p:sp>
      <p:sp>
        <p:nvSpPr>
          <p:cNvPr id="167" name="Google Shape;167;p5"/>
          <p:cNvSpPr txBox="1"/>
          <p:nvPr/>
        </p:nvSpPr>
        <p:spPr>
          <a:xfrm>
            <a:off x="1532467" y="4439277"/>
            <a:ext cx="3615267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1800">
                <a:solidFill>
                  <a:srgbClr val="B20E10"/>
                </a:solidFill>
                <a:latin typeface="Calibri"/>
                <a:ea typeface="Calibri"/>
                <a:cs typeface="Calibri"/>
                <a:sym typeface="Calibri"/>
              </a:rPr>
              <a:t>Attenzione a: aggiornamento, competenze valutative, supporto agli studenti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2" name="Google Shape;172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2751" y="1"/>
            <a:ext cx="7909248" cy="1172409"/>
          </a:xfrm>
          <a:prstGeom prst="rect">
            <a:avLst/>
          </a:prstGeom>
          <a:noFill/>
          <a:ln>
            <a:noFill/>
          </a:ln>
        </p:spPr>
      </p:pic>
      <p:sp>
        <p:nvSpPr>
          <p:cNvPr id="173" name="Google Shape;173;p6"/>
          <p:cNvSpPr/>
          <p:nvPr/>
        </p:nvSpPr>
        <p:spPr>
          <a:xfrm>
            <a:off x="-1" y="-1"/>
            <a:ext cx="6484777" cy="1172411"/>
          </a:xfrm>
          <a:prstGeom prst="rect">
            <a:avLst/>
          </a:prstGeom>
          <a:solidFill>
            <a:srgbClr val="B20E1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" name="Google Shape;174;p6"/>
          <p:cNvSpPr/>
          <p:nvPr/>
        </p:nvSpPr>
        <p:spPr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Google Shape;175;p6"/>
          <p:cNvSpPr/>
          <p:nvPr/>
        </p:nvSpPr>
        <p:spPr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76" name="Google Shape;176;p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52400" y="219908"/>
            <a:ext cx="2542037" cy="685801"/>
          </a:xfrm>
          <a:prstGeom prst="rect">
            <a:avLst/>
          </a:prstGeom>
          <a:noFill/>
          <a:ln>
            <a:noFill/>
          </a:ln>
        </p:spPr>
      </p:pic>
      <p:pic>
        <p:nvPicPr>
          <p:cNvPr id="177" name="Google Shape;177;p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3099387" y="177206"/>
            <a:ext cx="3385389" cy="771204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78" name="Google Shape;178;p6"/>
          <p:cNvGrpSpPr/>
          <p:nvPr/>
        </p:nvGrpSpPr>
        <p:grpSpPr>
          <a:xfrm>
            <a:off x="2358007" y="1738332"/>
            <a:ext cx="2153708" cy="1292225"/>
            <a:chOff x="0" y="2172975"/>
            <a:chExt cx="2153708" cy="1292225"/>
          </a:xfrm>
        </p:grpSpPr>
        <p:sp>
          <p:nvSpPr>
            <p:cNvPr id="179" name="Google Shape;179;p6"/>
            <p:cNvSpPr/>
            <p:nvPr/>
          </p:nvSpPr>
          <p:spPr>
            <a:xfrm>
              <a:off x="0" y="2172975"/>
              <a:ext cx="2153708" cy="1292225"/>
            </a:xfrm>
            <a:prstGeom prst="rect">
              <a:avLst/>
            </a:prstGeom>
            <a:gradFill>
              <a:gsLst>
                <a:gs pos="0">
                  <a:srgbClr val="D76363"/>
                </a:gs>
                <a:gs pos="50000">
                  <a:srgbClr val="D74343"/>
                </a:gs>
                <a:gs pos="100000">
                  <a:srgbClr val="C53232"/>
                </a:gs>
              </a:gsLst>
              <a:lin ang="5400000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0" name="Google Shape;180;p6"/>
            <p:cNvSpPr txBox="1"/>
            <p:nvPr/>
          </p:nvSpPr>
          <p:spPr>
            <a:xfrm>
              <a:off x="0" y="2172975"/>
              <a:ext cx="2153708" cy="12922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37150" lIns="137150" spcFirstLastPara="1" rIns="137150" wrap="square" tIns="1371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3600"/>
                <a:buFont typeface="Calibri"/>
                <a:buNone/>
              </a:pPr>
              <a:r>
                <a:rPr lang="it-IT" sz="36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Paesi Bassi</a:t>
              </a:r>
              <a:endParaRPr/>
            </a:p>
          </p:txBody>
        </p:sp>
      </p:grpSp>
      <p:grpSp>
        <p:nvGrpSpPr>
          <p:cNvPr id="181" name="Google Shape;181;p6"/>
          <p:cNvGrpSpPr/>
          <p:nvPr/>
        </p:nvGrpSpPr>
        <p:grpSpPr>
          <a:xfrm>
            <a:off x="5054298" y="1751412"/>
            <a:ext cx="2153708" cy="1292225"/>
            <a:chOff x="2359861" y="2197618"/>
            <a:chExt cx="2153708" cy="1292225"/>
          </a:xfrm>
        </p:grpSpPr>
        <p:sp>
          <p:nvSpPr>
            <p:cNvPr id="182" name="Google Shape;182;p6"/>
            <p:cNvSpPr/>
            <p:nvPr/>
          </p:nvSpPr>
          <p:spPr>
            <a:xfrm>
              <a:off x="2359861" y="2197618"/>
              <a:ext cx="2153708" cy="1292225"/>
            </a:xfrm>
            <a:prstGeom prst="rect">
              <a:avLst/>
            </a:prstGeom>
            <a:gradFill>
              <a:gsLst>
                <a:gs pos="0">
                  <a:srgbClr val="EA4E4F"/>
                </a:gs>
                <a:gs pos="50000">
                  <a:srgbClr val="EF1B1D"/>
                </a:gs>
                <a:gs pos="100000">
                  <a:srgbClr val="DE0C0E"/>
                </a:gs>
              </a:gsLst>
              <a:lin ang="5400000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3" name="Google Shape;183;p6"/>
            <p:cNvSpPr txBox="1"/>
            <p:nvPr/>
          </p:nvSpPr>
          <p:spPr>
            <a:xfrm>
              <a:off x="2359861" y="2197618"/>
              <a:ext cx="2153708" cy="12922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37150" lIns="137150" spcFirstLastPara="1" rIns="137150" wrap="square" tIns="1371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3600"/>
                <a:buFont typeface="Calibri"/>
                <a:buNone/>
              </a:pPr>
              <a:r>
                <a:rPr lang="it-IT" sz="36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Svezia</a:t>
              </a:r>
              <a:endParaRPr/>
            </a:p>
          </p:txBody>
        </p:sp>
      </p:grpSp>
      <p:sp>
        <p:nvSpPr>
          <p:cNvPr id="184" name="Google Shape;184;p6"/>
          <p:cNvSpPr/>
          <p:nvPr/>
        </p:nvSpPr>
        <p:spPr>
          <a:xfrm>
            <a:off x="7812319" y="1751412"/>
            <a:ext cx="2153708" cy="1292225"/>
          </a:xfrm>
          <a:prstGeom prst="rect">
            <a:avLst/>
          </a:prstGeom>
          <a:solidFill>
            <a:srgbClr val="B20E1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5" name="Google Shape;185;p6"/>
          <p:cNvSpPr txBox="1"/>
          <p:nvPr/>
        </p:nvSpPr>
        <p:spPr>
          <a:xfrm>
            <a:off x="7812319" y="1738331"/>
            <a:ext cx="2153708" cy="1292225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</a:pPr>
            <a:r>
              <a:rPr lang="it-IT" sz="3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Malesia</a:t>
            </a:r>
            <a:endParaRPr/>
          </a:p>
        </p:txBody>
      </p:sp>
      <p:sp>
        <p:nvSpPr>
          <p:cNvPr id="186" name="Google Shape;186;p6"/>
          <p:cNvSpPr/>
          <p:nvPr/>
        </p:nvSpPr>
        <p:spPr>
          <a:xfrm>
            <a:off x="2296253" y="3181203"/>
            <a:ext cx="2277215" cy="23083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it-IT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University Teaching Qualification</a:t>
            </a:r>
            <a:endParaRPr b="0" i="1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it-IT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Certificazione gestita dagli atenei, basata su portfolio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it-IT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Rilevante per carriera e assunzioni</a:t>
            </a:r>
            <a:endParaRPr/>
          </a:p>
        </p:txBody>
      </p:sp>
      <p:sp>
        <p:nvSpPr>
          <p:cNvPr id="187" name="Google Shape;187;p6"/>
          <p:cNvSpPr/>
          <p:nvPr/>
        </p:nvSpPr>
        <p:spPr>
          <a:xfrm>
            <a:off x="5167851" y="3181203"/>
            <a:ext cx="2450683" cy="20621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it-IT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Raccomandazioni SUHF: focus su progettazione, riflessione, normativa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it-IT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Portfolio e progetto didattico come strumenti di valutazione</a:t>
            </a:r>
            <a:endParaRPr/>
          </a:p>
        </p:txBody>
      </p:sp>
      <p:sp>
        <p:nvSpPr>
          <p:cNvPr id="188" name="Google Shape;188;p6"/>
          <p:cNvSpPr/>
          <p:nvPr/>
        </p:nvSpPr>
        <p:spPr>
          <a:xfrm>
            <a:off x="7812319" y="3181203"/>
            <a:ext cx="2697063" cy="28007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it-IT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Education Blueprint</a:t>
            </a:r>
            <a:r>
              <a:rPr b="0" i="0" lang="it-IT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strategia nazionale per lo sviluppo professionale continuo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it-IT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Ambiti: innovazione didattica, leadership, insegnamento, ricerca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it-IT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Accreditamento supportato da atenei e ministeri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i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2025-04-22T12:41:09Z</dcterms:created>
  <dc:creator>%USERPROFILE%</dc:creator>
</cp:coreProperties>
</file>