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media/image6.jpg" ContentType="image/jpg"/>
  <Override PartName="/ppt/media/image7.jpg" ContentType="image/jp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401" r:id="rId2"/>
    <p:sldId id="257" r:id="rId3"/>
    <p:sldId id="258" r:id="rId4"/>
    <p:sldId id="259" r:id="rId5"/>
    <p:sldId id="402" r:id="rId6"/>
    <p:sldId id="260" r:id="rId7"/>
    <p:sldId id="261" r:id="rId8"/>
    <p:sldId id="262" r:id="rId9"/>
    <p:sldId id="263" r:id="rId10"/>
    <p:sldId id="264" r:id="rId11"/>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435"/>
    <a:srgbClr val="0099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032"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A4B312B1-5C73-41AB-8B73-1FD6F0B2795C}" type="datetimeFigureOut">
              <a:rPr lang="it-IT" smtClean="0"/>
              <a:t>28/01/2025</a:t>
            </a:fld>
            <a:endParaRPr lang="it-IT"/>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415A559E-FF4B-45CE-B0F9-4957B0E72522}" type="slidenum">
              <a:rPr lang="it-IT" smtClean="0"/>
              <a:t>‹#›</a:t>
            </a:fld>
            <a:endParaRPr lang="it-IT"/>
          </a:p>
        </p:txBody>
      </p:sp>
    </p:spTree>
    <p:extLst>
      <p:ext uri="{BB962C8B-B14F-4D97-AF65-F5344CB8AC3E}">
        <p14:creationId xmlns:p14="http://schemas.microsoft.com/office/powerpoint/2010/main" val="807665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1D80BDD9-8E5C-4A5C-8226-5A8EF62A9340}" type="slidenum">
              <a:rPr lang="it-IT" smtClean="0"/>
              <a:t>1</a:t>
            </a:fld>
            <a:endParaRPr lang="it-IT"/>
          </a:p>
        </p:txBody>
      </p:sp>
    </p:spTree>
    <p:extLst>
      <p:ext uri="{BB962C8B-B14F-4D97-AF65-F5344CB8AC3E}">
        <p14:creationId xmlns:p14="http://schemas.microsoft.com/office/powerpoint/2010/main" val="2311181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415A559E-FF4B-45CE-B0F9-4957B0E72522}" type="slidenum">
              <a:rPr lang="it-IT" smtClean="0"/>
              <a:t>2</a:t>
            </a:fld>
            <a:endParaRPr lang="it-IT"/>
          </a:p>
        </p:txBody>
      </p:sp>
    </p:spTree>
    <p:extLst>
      <p:ext uri="{BB962C8B-B14F-4D97-AF65-F5344CB8AC3E}">
        <p14:creationId xmlns:p14="http://schemas.microsoft.com/office/powerpoint/2010/main" val="1578743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415A559E-FF4B-45CE-B0F9-4957B0E72522}" type="slidenum">
              <a:rPr lang="it-IT" smtClean="0"/>
              <a:t>9</a:t>
            </a:fld>
            <a:endParaRPr lang="it-IT"/>
          </a:p>
        </p:txBody>
      </p:sp>
    </p:spTree>
    <p:extLst>
      <p:ext uri="{BB962C8B-B14F-4D97-AF65-F5344CB8AC3E}">
        <p14:creationId xmlns:p14="http://schemas.microsoft.com/office/powerpoint/2010/main" val="424038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5300" b="1" i="0">
                <a:solidFill>
                  <a:srgbClr val="009999"/>
                </a:solidFill>
                <a:latin typeface="Leelawadee UI"/>
                <a:cs typeface="Leelawadee U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rgbClr val="585858"/>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300" b="1" i="0">
                <a:solidFill>
                  <a:srgbClr val="009999"/>
                </a:solidFill>
                <a:latin typeface="Leelawadee UI"/>
                <a:cs typeface="Leelawadee UI"/>
              </a:defRPr>
            </a:lvl1pPr>
          </a:lstStyle>
          <a:p>
            <a:endParaRPr/>
          </a:p>
        </p:txBody>
      </p:sp>
      <p:sp>
        <p:nvSpPr>
          <p:cNvPr id="3" name="Holder 3"/>
          <p:cNvSpPr>
            <a:spLocks noGrp="1"/>
          </p:cNvSpPr>
          <p:nvPr>
            <p:ph type="body" idx="1"/>
          </p:nvPr>
        </p:nvSpPr>
        <p:spPr/>
        <p:txBody>
          <a:bodyPr lIns="0" tIns="0" rIns="0" bIns="0"/>
          <a:lstStyle>
            <a:lvl1pPr>
              <a:defRPr sz="1800" b="0" i="0">
                <a:solidFill>
                  <a:srgbClr val="585858"/>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300" b="1" i="0">
                <a:solidFill>
                  <a:srgbClr val="009999"/>
                </a:solidFill>
                <a:latin typeface="Leelawadee UI"/>
                <a:cs typeface="Leelawadee UI"/>
              </a:defRPr>
            </a:lvl1pPr>
          </a:lstStyle>
          <a:p>
            <a:endParaRPr/>
          </a:p>
        </p:txBody>
      </p:sp>
      <p:sp>
        <p:nvSpPr>
          <p:cNvPr id="3" name="Holder 3"/>
          <p:cNvSpPr>
            <a:spLocks noGrp="1"/>
          </p:cNvSpPr>
          <p:nvPr>
            <p:ph sz="half" idx="2"/>
          </p:nvPr>
        </p:nvSpPr>
        <p:spPr>
          <a:xfrm>
            <a:off x="667918" y="1851101"/>
            <a:ext cx="3125470" cy="3432175"/>
          </a:xfrm>
          <a:prstGeom prst="rect">
            <a:avLst/>
          </a:prstGeom>
        </p:spPr>
        <p:txBody>
          <a:bodyPr wrap="square" lIns="0" tIns="0" rIns="0" bIns="0">
            <a:spAutoFit/>
          </a:bodyPr>
          <a:lstStyle>
            <a:lvl1pPr>
              <a:defRPr sz="4250" b="1" i="0">
                <a:solidFill>
                  <a:schemeClr val="bg1"/>
                </a:solidFill>
                <a:latin typeface="Calibri"/>
                <a:cs typeface="Calibri"/>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300" b="1" i="0">
                <a:solidFill>
                  <a:srgbClr val="009999"/>
                </a:solidFill>
                <a:latin typeface="Leelawadee UI"/>
                <a:cs typeface="Leelawadee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A4115-7A05-7B26-670E-61FCEFEC45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t-IT"/>
          </a:p>
        </p:txBody>
      </p:sp>
      <p:sp>
        <p:nvSpPr>
          <p:cNvPr id="3" name="Subtitle 2">
            <a:extLst>
              <a:ext uri="{FF2B5EF4-FFF2-40B4-BE49-F238E27FC236}">
                <a16:creationId xmlns:a16="http://schemas.microsoft.com/office/drawing/2014/main" id="{AD9929B5-7D3C-E7D5-EDF3-3825E7A8A3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t-IT"/>
          </a:p>
        </p:txBody>
      </p:sp>
      <p:sp>
        <p:nvSpPr>
          <p:cNvPr id="4" name="Date Placeholder 3">
            <a:extLst>
              <a:ext uri="{FF2B5EF4-FFF2-40B4-BE49-F238E27FC236}">
                <a16:creationId xmlns:a16="http://schemas.microsoft.com/office/drawing/2014/main" id="{1F1AE46E-3575-72C8-6105-FEDE0B85D9B5}"/>
              </a:ext>
            </a:extLst>
          </p:cNvPr>
          <p:cNvSpPr>
            <a:spLocks noGrp="1"/>
          </p:cNvSpPr>
          <p:nvPr>
            <p:ph type="dt" sz="half" idx="10"/>
          </p:nvPr>
        </p:nvSpPr>
        <p:spPr/>
        <p:txBody>
          <a:bodyPr/>
          <a:lstStyle/>
          <a:p>
            <a:fld id="{F0437667-B041-4B8C-840F-B0D5C3865FE9}" type="datetimeFigureOut">
              <a:rPr lang="it-IT" smtClean="0"/>
              <a:t>28/01/2025</a:t>
            </a:fld>
            <a:endParaRPr lang="it-IT"/>
          </a:p>
        </p:txBody>
      </p:sp>
      <p:sp>
        <p:nvSpPr>
          <p:cNvPr id="5" name="Footer Placeholder 4">
            <a:extLst>
              <a:ext uri="{FF2B5EF4-FFF2-40B4-BE49-F238E27FC236}">
                <a16:creationId xmlns:a16="http://schemas.microsoft.com/office/drawing/2014/main" id="{AD50A67C-5222-6D49-C8E5-194C6D787E3B}"/>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70A97CB4-8855-094A-D832-E6BBC721B174}"/>
              </a:ext>
            </a:extLst>
          </p:cNvPr>
          <p:cNvSpPr>
            <a:spLocks noGrp="1"/>
          </p:cNvSpPr>
          <p:nvPr>
            <p:ph type="sldNum" sz="quarter" idx="12"/>
          </p:nvPr>
        </p:nvSpPr>
        <p:spPr/>
        <p:txBody>
          <a:bodyPr/>
          <a:lstStyle/>
          <a:p>
            <a:fld id="{8624B46D-D551-463E-8129-BE273AF7FE27}" type="slidenum">
              <a:rPr lang="it-IT" smtClean="0"/>
              <a:t>‹#›</a:t>
            </a:fld>
            <a:endParaRPr lang="it-IT"/>
          </a:p>
        </p:txBody>
      </p:sp>
    </p:spTree>
    <p:extLst>
      <p:ext uri="{BB962C8B-B14F-4D97-AF65-F5344CB8AC3E}">
        <p14:creationId xmlns:p14="http://schemas.microsoft.com/office/powerpoint/2010/main" val="3365537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29869" y="320166"/>
            <a:ext cx="10806430" cy="837565"/>
          </a:xfrm>
          <a:prstGeom prst="rect">
            <a:avLst/>
          </a:prstGeom>
        </p:spPr>
        <p:txBody>
          <a:bodyPr wrap="square" lIns="0" tIns="0" rIns="0" bIns="0">
            <a:spAutoFit/>
          </a:bodyPr>
          <a:lstStyle>
            <a:lvl1pPr>
              <a:defRPr sz="5300" b="1" i="0">
                <a:solidFill>
                  <a:srgbClr val="009999"/>
                </a:solidFill>
                <a:latin typeface="Leelawadee UI"/>
                <a:cs typeface="Leelawadee UI"/>
              </a:defRPr>
            </a:lvl1pPr>
          </a:lstStyle>
          <a:p>
            <a:endParaRPr/>
          </a:p>
        </p:txBody>
      </p:sp>
      <p:sp>
        <p:nvSpPr>
          <p:cNvPr id="3" name="Holder 3"/>
          <p:cNvSpPr>
            <a:spLocks noGrp="1"/>
          </p:cNvSpPr>
          <p:nvPr>
            <p:ph type="body" idx="1"/>
          </p:nvPr>
        </p:nvSpPr>
        <p:spPr>
          <a:xfrm>
            <a:off x="902309" y="2043810"/>
            <a:ext cx="6800850" cy="1494789"/>
          </a:xfrm>
          <a:prstGeom prst="rect">
            <a:avLst/>
          </a:prstGeom>
        </p:spPr>
        <p:txBody>
          <a:bodyPr wrap="square" lIns="0" tIns="0" rIns="0" bIns="0">
            <a:spAutoFit/>
          </a:bodyPr>
          <a:lstStyle>
            <a:lvl1pPr>
              <a:defRPr sz="1800" b="0" i="0">
                <a:solidFill>
                  <a:srgbClr val="585858"/>
                </a:solidFill>
                <a:latin typeface="Trebuchet MS"/>
                <a:cs typeface="Trebuchet MS"/>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1/28/2025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mailto:info@icaworldfoundation.org"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caworld.net/"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C280E-974F-3DC2-F5B1-251C7AEF3C3A}"/>
            </a:ext>
          </a:extLst>
        </p:cNvPr>
        <p:cNvGrpSpPr/>
        <p:nvPr/>
      </p:nvGrpSpPr>
      <p:grpSpPr>
        <a:xfrm>
          <a:off x="0" y="0"/>
          <a:ext cx="0" cy="0"/>
          <a:chOff x="0" y="0"/>
          <a:chExt cx="0" cy="0"/>
        </a:xfrm>
      </p:grpSpPr>
      <p:pic>
        <p:nvPicPr>
          <p:cNvPr id="22" name="Picture 21">
            <a:extLst>
              <a:ext uri="{FF2B5EF4-FFF2-40B4-BE49-F238E27FC236}">
                <a16:creationId xmlns:a16="http://schemas.microsoft.com/office/drawing/2014/main" id="{3AE40130-AE38-9DDD-55EB-39168759712C}"/>
              </a:ext>
            </a:extLst>
          </p:cNvPr>
          <p:cNvPicPr>
            <a:picLocks noChangeAspect="1"/>
          </p:cNvPicPr>
          <p:nvPr/>
        </p:nvPicPr>
        <p:blipFill>
          <a:blip r:embed="rId3"/>
          <a:srcRect l="11108" t="4037" r="54008" b="49853"/>
          <a:stretch/>
        </p:blipFill>
        <p:spPr>
          <a:xfrm rot="11197628">
            <a:off x="5003353" y="-405009"/>
            <a:ext cx="7309105" cy="1664347"/>
          </a:xfrm>
          <a:custGeom>
            <a:avLst/>
            <a:gdLst>
              <a:gd name="connsiteX0" fmla="*/ 193371 w 7309105"/>
              <a:gd name="connsiteY0" fmla="*/ 1664347 h 1664347"/>
              <a:gd name="connsiteX1" fmla="*/ 0 w 7309105"/>
              <a:gd name="connsiteY1" fmla="*/ 0 h 1664347"/>
              <a:gd name="connsiteX2" fmla="*/ 7309105 w 7309105"/>
              <a:gd name="connsiteY2" fmla="*/ 837613 h 1664347"/>
            </a:gdLst>
            <a:ahLst/>
            <a:cxnLst>
              <a:cxn ang="0">
                <a:pos x="connsiteX0" y="connsiteY0"/>
              </a:cxn>
              <a:cxn ang="0">
                <a:pos x="connsiteX1" y="connsiteY1"/>
              </a:cxn>
              <a:cxn ang="0">
                <a:pos x="connsiteX2" y="connsiteY2"/>
              </a:cxn>
            </a:cxnLst>
            <a:rect l="l" t="t" r="r" b="b"/>
            <a:pathLst>
              <a:path w="7309105" h="1664347">
                <a:moveTo>
                  <a:pt x="193371" y="1664347"/>
                </a:moveTo>
                <a:lnTo>
                  <a:pt x="0" y="0"/>
                </a:lnTo>
                <a:lnTo>
                  <a:pt x="7309105" y="837613"/>
                </a:lnTo>
                <a:close/>
              </a:path>
            </a:pathLst>
          </a:custGeom>
        </p:spPr>
      </p:pic>
      <p:pic>
        <p:nvPicPr>
          <p:cNvPr id="5" name="Picture 4" descr="A group of men working on a computer&#10;&#10;Description automatically generated">
            <a:extLst>
              <a:ext uri="{FF2B5EF4-FFF2-40B4-BE49-F238E27FC236}">
                <a16:creationId xmlns:a16="http://schemas.microsoft.com/office/drawing/2014/main" id="{4A40894F-65F2-0265-E528-D77F46282B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5145510" cy="6858000"/>
          </a:xfrm>
          <a:prstGeom prst="rect">
            <a:avLst/>
          </a:prstGeom>
        </p:spPr>
      </p:pic>
      <p:sp>
        <p:nvSpPr>
          <p:cNvPr id="7" name="TextBox 6">
            <a:extLst>
              <a:ext uri="{FF2B5EF4-FFF2-40B4-BE49-F238E27FC236}">
                <a16:creationId xmlns:a16="http://schemas.microsoft.com/office/drawing/2014/main" id="{5D1CED09-2DD0-48BB-33EF-EDBF26396EEA}"/>
              </a:ext>
            </a:extLst>
          </p:cNvPr>
          <p:cNvSpPr txBox="1"/>
          <p:nvPr/>
        </p:nvSpPr>
        <p:spPr>
          <a:xfrm>
            <a:off x="5609905" y="1936638"/>
            <a:ext cx="6096000" cy="1323439"/>
          </a:xfrm>
          <a:prstGeom prst="rect">
            <a:avLst/>
          </a:prstGeom>
          <a:noFill/>
        </p:spPr>
        <p:txBody>
          <a:bodyPr wrap="square">
            <a:spAutoFit/>
          </a:bodyPr>
          <a:lstStyle/>
          <a:p>
            <a:pPr algn="ctr"/>
            <a:r>
              <a:rPr lang="en-US" sz="4000" b="1" dirty="0">
                <a:solidFill>
                  <a:srgbClr val="2BA6AA"/>
                </a:solidFill>
                <a:latin typeface="Helvetica" panose="020B0604020202020204" pitchFamily="34" charset="0"/>
                <a:ea typeface="+mn-ea"/>
                <a:cs typeface="Helvetica" panose="020B0604020202020204" pitchFamily="34" charset="0"/>
              </a:rPr>
              <a:t>Young Professionals </a:t>
            </a:r>
          </a:p>
          <a:p>
            <a:pPr algn="ctr"/>
            <a:r>
              <a:rPr lang="en-US" sz="4000" b="1" dirty="0">
                <a:solidFill>
                  <a:srgbClr val="2BA6AA"/>
                </a:solidFill>
                <a:latin typeface="Helvetica" panose="020B0604020202020204" pitchFamily="34" charset="0"/>
                <a:ea typeface="+mn-ea"/>
                <a:cs typeface="Helvetica" panose="020B0604020202020204" pitchFamily="34" charset="0"/>
              </a:rPr>
              <a:t>in Development</a:t>
            </a:r>
            <a:endParaRPr lang="it-IT" sz="4000" dirty="0"/>
          </a:p>
        </p:txBody>
      </p:sp>
      <p:sp>
        <p:nvSpPr>
          <p:cNvPr id="9" name="TextBox 8">
            <a:extLst>
              <a:ext uri="{FF2B5EF4-FFF2-40B4-BE49-F238E27FC236}">
                <a16:creationId xmlns:a16="http://schemas.microsoft.com/office/drawing/2014/main" id="{39DA5826-9A05-A679-76C2-165BDDFB4627}"/>
              </a:ext>
            </a:extLst>
          </p:cNvPr>
          <p:cNvSpPr txBox="1"/>
          <p:nvPr/>
        </p:nvSpPr>
        <p:spPr>
          <a:xfrm>
            <a:off x="5609905" y="3207299"/>
            <a:ext cx="6410960" cy="1354217"/>
          </a:xfrm>
          <a:prstGeom prst="rect">
            <a:avLst/>
          </a:prstGeom>
          <a:noFill/>
        </p:spPr>
        <p:txBody>
          <a:bodyPr wrap="square">
            <a:spAutoFit/>
          </a:bodyPr>
          <a:lstStyle/>
          <a:p>
            <a:pPr algn="ctr"/>
            <a:endParaRPr lang="it-IT" sz="2400" b="1" dirty="0">
              <a:solidFill>
                <a:srgbClr val="FF6E29"/>
              </a:solidFill>
              <a:latin typeface="Helvetica" panose="020B0604020202020204" pitchFamily="34" charset="0"/>
              <a:cs typeface="Helvetica" panose="020B0604020202020204" pitchFamily="34" charset="0"/>
            </a:endParaRPr>
          </a:p>
          <a:p>
            <a:pPr algn="ctr"/>
            <a:r>
              <a:rPr lang="it-IT" sz="2400" b="1" i="0" dirty="0" err="1">
                <a:solidFill>
                  <a:srgbClr val="FF6E29"/>
                </a:solidFill>
                <a:effectLst/>
                <a:latin typeface="Helvetica" panose="020B0604020202020204" pitchFamily="34" charset="0"/>
                <a:cs typeface="Helvetica" panose="020B0604020202020204" pitchFamily="34" charset="0"/>
              </a:rPr>
              <a:t>Apply</a:t>
            </a:r>
            <a:r>
              <a:rPr lang="it-IT" sz="2400" b="1" i="0" dirty="0">
                <a:solidFill>
                  <a:srgbClr val="FF6E29"/>
                </a:solidFill>
                <a:effectLst/>
                <a:latin typeface="Helvetica" panose="020B0604020202020204" pitchFamily="34" charset="0"/>
                <a:cs typeface="Helvetica" panose="020B0604020202020204" pitchFamily="34" charset="0"/>
              </a:rPr>
              <a:t> </a:t>
            </a:r>
            <a:r>
              <a:rPr lang="it-IT" sz="2400" b="1" i="0" dirty="0" err="1">
                <a:solidFill>
                  <a:srgbClr val="FF6E29"/>
                </a:solidFill>
                <a:effectLst/>
                <a:latin typeface="Helvetica" panose="020B0604020202020204" pitchFamily="34" charset="0"/>
                <a:cs typeface="Helvetica" panose="020B0604020202020204" pitchFamily="34" charset="0"/>
              </a:rPr>
              <a:t>now</a:t>
            </a:r>
            <a:r>
              <a:rPr lang="it-IT" sz="2400" b="1" i="0" dirty="0">
                <a:solidFill>
                  <a:srgbClr val="FF6E29"/>
                </a:solidFill>
                <a:effectLst/>
                <a:latin typeface="Helvetica" panose="020B0604020202020204" pitchFamily="34" charset="0"/>
                <a:cs typeface="Helvetica" panose="020B0604020202020204" pitchFamily="34" charset="0"/>
              </a:rPr>
              <a:t> for the </a:t>
            </a:r>
            <a:r>
              <a:rPr lang="it-IT" sz="2400" b="1" i="0" dirty="0" err="1">
                <a:solidFill>
                  <a:srgbClr val="FF6E29"/>
                </a:solidFill>
                <a:effectLst/>
                <a:latin typeface="Helvetica" panose="020B0604020202020204" pitchFamily="34" charset="0"/>
                <a:cs typeface="Helvetica" panose="020B0604020202020204" pitchFamily="34" charset="0"/>
              </a:rPr>
              <a:t>next</a:t>
            </a:r>
            <a:r>
              <a:rPr lang="it-IT" sz="2400" b="1" i="0" dirty="0">
                <a:solidFill>
                  <a:srgbClr val="FF6E29"/>
                </a:solidFill>
                <a:effectLst/>
                <a:latin typeface="Helvetica" panose="020B0604020202020204" pitchFamily="34" charset="0"/>
                <a:cs typeface="Helvetica" panose="020B0604020202020204" pitchFamily="34" charset="0"/>
              </a:rPr>
              <a:t> round!</a:t>
            </a:r>
          </a:p>
          <a:p>
            <a:pPr algn="ctr"/>
            <a:endParaRPr lang="it-IT" sz="1000" b="1" i="0" dirty="0">
              <a:solidFill>
                <a:srgbClr val="FF6E29"/>
              </a:solidFill>
              <a:effectLst/>
              <a:latin typeface="Helvetica" panose="020B0604020202020204" pitchFamily="34" charset="0"/>
              <a:cs typeface="Helvetica" panose="020B0604020202020204" pitchFamily="34" charset="0"/>
            </a:endParaRPr>
          </a:p>
          <a:p>
            <a:pPr algn="ctr"/>
            <a:r>
              <a:rPr lang="it-IT" sz="2400" b="1" i="0" dirty="0">
                <a:solidFill>
                  <a:srgbClr val="FF6E29"/>
                </a:solidFill>
                <a:effectLst/>
                <a:latin typeface="Helvetica" panose="020B0604020202020204" pitchFamily="34" charset="0"/>
                <a:cs typeface="Helvetica" panose="020B0604020202020204" pitchFamily="34" charset="0"/>
              </a:rPr>
              <a:t>September 2025 - February 2026</a:t>
            </a:r>
            <a:endParaRPr lang="it-IT" sz="2400" dirty="0">
              <a:latin typeface="Helvetica" panose="020B0604020202020204" pitchFamily="34" charset="0"/>
              <a:cs typeface="Helvetica" panose="020B0604020202020204" pitchFamily="34" charset="0"/>
            </a:endParaRPr>
          </a:p>
        </p:txBody>
      </p:sp>
      <p:pic>
        <p:nvPicPr>
          <p:cNvPr id="10" name="Picture 2">
            <a:extLst>
              <a:ext uri="{FF2B5EF4-FFF2-40B4-BE49-F238E27FC236}">
                <a16:creationId xmlns:a16="http://schemas.microsoft.com/office/drawing/2014/main" id="{E5EA9FC9-A460-3AF2-B662-05DAE1A76B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1171" y="-709138"/>
            <a:ext cx="2974172" cy="297417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black background with blue and orange dots&#10;&#10;Description automatically generated">
            <a:extLst>
              <a:ext uri="{FF2B5EF4-FFF2-40B4-BE49-F238E27FC236}">
                <a16:creationId xmlns:a16="http://schemas.microsoft.com/office/drawing/2014/main" id="{5BEBEC22-1529-0847-1DB9-C89CE2D595E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67600" y="4953000"/>
            <a:ext cx="2538544" cy="1589930"/>
          </a:xfrm>
          <a:prstGeom prst="rect">
            <a:avLst/>
          </a:prstGeom>
        </p:spPr>
      </p:pic>
    </p:spTree>
    <p:extLst>
      <p:ext uri="{BB962C8B-B14F-4D97-AF65-F5344CB8AC3E}">
        <p14:creationId xmlns:p14="http://schemas.microsoft.com/office/powerpoint/2010/main" val="958987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846179" y="6367678"/>
            <a:ext cx="102870" cy="208915"/>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888888"/>
                </a:solidFill>
                <a:latin typeface="Calibri"/>
                <a:cs typeface="Calibri"/>
              </a:rPr>
              <a:t>9</a:t>
            </a:r>
            <a:endParaRPr sz="1200">
              <a:latin typeface="Calibri"/>
              <a:cs typeface="Calibri"/>
            </a:endParaRPr>
          </a:p>
        </p:txBody>
      </p:sp>
      <p:sp>
        <p:nvSpPr>
          <p:cNvPr id="3" name="object 3"/>
          <p:cNvSpPr txBox="1"/>
          <p:nvPr/>
        </p:nvSpPr>
        <p:spPr>
          <a:xfrm>
            <a:off x="4917537" y="3285838"/>
            <a:ext cx="6395720" cy="1410643"/>
          </a:xfrm>
          <a:prstGeom prst="rect">
            <a:avLst/>
          </a:prstGeom>
        </p:spPr>
        <p:txBody>
          <a:bodyPr vert="horz" wrap="square" lIns="0" tIns="12700" rIns="0" bIns="0" rtlCol="0">
            <a:spAutoFit/>
          </a:bodyPr>
          <a:lstStyle/>
          <a:p>
            <a:pPr marL="12700" marR="5080" algn="just">
              <a:lnSpc>
                <a:spcPct val="100000"/>
              </a:lnSpc>
            </a:pPr>
            <a:r>
              <a:rPr dirty="0">
                <a:solidFill>
                  <a:srgbClr val="585858"/>
                </a:solidFill>
                <a:latin typeface="Helvetica" panose="020B0604020202020204" pitchFamily="34" charset="0"/>
                <a:cs typeface="Helvetica" panose="020B0604020202020204" pitchFamily="34" charset="0"/>
              </a:rPr>
              <a:t>Those interested in the YPD Traineeship Programme can apply by sending the </a:t>
            </a:r>
            <a:r>
              <a:rPr b="1" dirty="0">
                <a:solidFill>
                  <a:srgbClr val="585858"/>
                </a:solidFill>
                <a:latin typeface="Helvetica" panose="020B0604020202020204" pitchFamily="34" charset="0"/>
                <a:cs typeface="Helvetica" panose="020B0604020202020204" pitchFamily="34" charset="0"/>
              </a:rPr>
              <a:t>completed application form and a detailed CV</a:t>
            </a:r>
            <a:r>
              <a:rPr dirty="0">
                <a:solidFill>
                  <a:srgbClr val="585858"/>
                </a:solidFill>
                <a:latin typeface="Helvetica" panose="020B0604020202020204" pitchFamily="34" charset="0"/>
                <a:cs typeface="Helvetica" panose="020B0604020202020204" pitchFamily="34" charset="0"/>
              </a:rPr>
              <a:t>, in English, to the following email address:</a:t>
            </a:r>
          </a:p>
          <a:p>
            <a:pPr>
              <a:lnSpc>
                <a:spcPct val="100000"/>
              </a:lnSpc>
              <a:spcBef>
                <a:spcPts val="70"/>
              </a:spcBef>
            </a:pPr>
            <a:endParaRPr sz="1800" dirty="0">
              <a:solidFill>
                <a:srgbClr val="009999"/>
              </a:solidFill>
              <a:latin typeface="Trebuchet MS"/>
              <a:cs typeface="Trebuchet MS"/>
            </a:endParaRPr>
          </a:p>
          <a:p>
            <a:pPr algn="ctr">
              <a:lnSpc>
                <a:spcPct val="100000"/>
              </a:lnSpc>
            </a:pPr>
            <a:r>
              <a:rPr sz="1800" b="1" spc="60" dirty="0">
                <a:solidFill>
                  <a:srgbClr val="009999"/>
                </a:solidFill>
                <a:latin typeface="Trebuchet MS"/>
                <a:cs typeface="Trebuchet MS"/>
                <a:hlinkClick r:id="rId2">
                  <a:extLst>
                    <a:ext uri="{A12FA001-AC4F-418D-AE19-62706E023703}">
                      <ahyp:hlinkClr xmlns:ahyp="http://schemas.microsoft.com/office/drawing/2018/hyperlinkcolor" val="tx"/>
                    </a:ext>
                  </a:extLst>
                </a:hlinkClick>
              </a:rPr>
              <a:t>info@</a:t>
            </a:r>
            <a:r>
              <a:rPr lang="nl-NL" sz="1800" b="1" spc="60" dirty="0" err="1">
                <a:solidFill>
                  <a:srgbClr val="009999"/>
                </a:solidFill>
                <a:latin typeface="Trebuchet MS"/>
                <a:cs typeface="Trebuchet MS"/>
                <a:hlinkClick r:id="rId2">
                  <a:extLst>
                    <a:ext uri="{A12FA001-AC4F-418D-AE19-62706E023703}">
                      <ahyp:hlinkClr xmlns:ahyp="http://schemas.microsoft.com/office/drawing/2018/hyperlinkcolor" val="tx"/>
                    </a:ext>
                  </a:extLst>
                </a:hlinkClick>
              </a:rPr>
              <a:t>icaworld</a:t>
            </a:r>
            <a:r>
              <a:rPr sz="1800" b="1" spc="-10" dirty="0">
                <a:solidFill>
                  <a:srgbClr val="009999"/>
                </a:solidFill>
                <a:latin typeface="Trebuchet MS"/>
                <a:cs typeface="Trebuchet MS"/>
                <a:hlinkClick r:id="rId2">
                  <a:extLst>
                    <a:ext uri="{A12FA001-AC4F-418D-AE19-62706E023703}">
                      <ahyp:hlinkClr xmlns:ahyp="http://schemas.microsoft.com/office/drawing/2018/hyperlinkcolor" val="tx"/>
                    </a:ext>
                  </a:extLst>
                </a:hlinkClick>
              </a:rPr>
              <a:t>foundation.org</a:t>
            </a:r>
            <a:endParaRPr sz="1800" dirty="0">
              <a:solidFill>
                <a:srgbClr val="009999"/>
              </a:solidFill>
              <a:latin typeface="Trebuchet MS"/>
              <a:cs typeface="Trebuchet MS"/>
            </a:endParaRPr>
          </a:p>
        </p:txBody>
      </p:sp>
      <p:pic>
        <p:nvPicPr>
          <p:cNvPr id="4" name="object 4"/>
          <p:cNvPicPr/>
          <p:nvPr/>
        </p:nvPicPr>
        <p:blipFill>
          <a:blip r:embed="rId3" cstate="print"/>
          <a:stretch>
            <a:fillRect/>
          </a:stretch>
        </p:blipFill>
        <p:spPr>
          <a:xfrm>
            <a:off x="304800" y="1295400"/>
            <a:ext cx="4129501" cy="5196840"/>
          </a:xfrm>
          <a:prstGeom prst="rect">
            <a:avLst/>
          </a:prstGeom>
        </p:spPr>
      </p:pic>
      <p:sp>
        <p:nvSpPr>
          <p:cNvPr id="5" name="object 5"/>
          <p:cNvSpPr txBox="1">
            <a:spLocks noGrp="1"/>
          </p:cNvSpPr>
          <p:nvPr>
            <p:ph type="title"/>
          </p:nvPr>
        </p:nvSpPr>
        <p:spPr>
          <a:xfrm>
            <a:off x="228600" y="463847"/>
            <a:ext cx="10735310" cy="628377"/>
          </a:xfrm>
          <a:prstGeom prst="rect">
            <a:avLst/>
          </a:prstGeom>
        </p:spPr>
        <p:txBody>
          <a:bodyPr vert="horz" wrap="square" lIns="0" tIns="12700" rIns="0" bIns="0" rtlCol="0">
            <a:spAutoFit/>
          </a:bodyPr>
          <a:lstStyle/>
          <a:p>
            <a:pPr marL="12700">
              <a:lnSpc>
                <a:spcPct val="100000"/>
              </a:lnSpc>
              <a:spcBef>
                <a:spcPts val="100"/>
              </a:spcBef>
            </a:pPr>
            <a:r>
              <a:rPr sz="4000" spc="-710" dirty="0"/>
              <a:t>Y</a:t>
            </a:r>
            <a:r>
              <a:rPr sz="4000" spc="-229" dirty="0"/>
              <a:t>o</a:t>
            </a:r>
            <a:r>
              <a:rPr sz="4000" spc="-235" dirty="0"/>
              <a:t>un</a:t>
            </a:r>
            <a:r>
              <a:rPr sz="4000" spc="-20" dirty="0"/>
              <a:t>g</a:t>
            </a:r>
            <a:r>
              <a:rPr sz="4000" spc="-320" dirty="0"/>
              <a:t> </a:t>
            </a:r>
            <a:r>
              <a:rPr sz="4000" spc="-220" dirty="0"/>
              <a:t>Professionals</a:t>
            </a:r>
            <a:r>
              <a:rPr sz="4000" spc="-310" dirty="0"/>
              <a:t> </a:t>
            </a:r>
            <a:r>
              <a:rPr sz="4000" spc="-125" dirty="0"/>
              <a:t>in</a:t>
            </a:r>
            <a:r>
              <a:rPr sz="4000" spc="-365" dirty="0"/>
              <a:t> </a:t>
            </a:r>
            <a:r>
              <a:rPr sz="4000" spc="-150" dirty="0"/>
              <a:t>Development</a:t>
            </a:r>
          </a:p>
        </p:txBody>
      </p:sp>
      <p:pic>
        <p:nvPicPr>
          <p:cNvPr id="8" name="object 8"/>
          <p:cNvPicPr/>
          <p:nvPr/>
        </p:nvPicPr>
        <p:blipFill>
          <a:blip r:embed="rId4" cstate="print"/>
          <a:stretch>
            <a:fillRect/>
          </a:stretch>
        </p:blipFill>
        <p:spPr>
          <a:xfrm>
            <a:off x="8348472" y="552728"/>
            <a:ext cx="3029711" cy="1078991"/>
          </a:xfrm>
          <a:prstGeom prst="rect">
            <a:avLst/>
          </a:prstGeom>
        </p:spPr>
      </p:pic>
      <p:sp>
        <p:nvSpPr>
          <p:cNvPr id="11" name="object 11"/>
          <p:cNvSpPr txBox="1"/>
          <p:nvPr/>
        </p:nvSpPr>
        <p:spPr>
          <a:xfrm>
            <a:off x="5158837" y="5562600"/>
            <a:ext cx="5913120" cy="289182"/>
          </a:xfrm>
          <a:prstGeom prst="rect">
            <a:avLst/>
          </a:prstGeom>
          <a:solidFill>
            <a:srgbClr val="D6F4F5"/>
          </a:solidFill>
        </p:spPr>
        <p:txBody>
          <a:bodyPr vert="horz" wrap="square" lIns="0" tIns="42545" rIns="0" bIns="0" rtlCol="0">
            <a:spAutoFit/>
          </a:bodyPr>
          <a:lstStyle/>
          <a:p>
            <a:pPr marL="92075">
              <a:lnSpc>
                <a:spcPct val="100000"/>
              </a:lnSpc>
              <a:spcBef>
                <a:spcPts val="335"/>
              </a:spcBef>
              <a:spcAft>
                <a:spcPts val="600"/>
              </a:spcAft>
            </a:pPr>
            <a:r>
              <a:rPr sz="1600" b="1" dirty="0">
                <a:solidFill>
                  <a:srgbClr val="404040"/>
                </a:solidFill>
                <a:latin typeface="Helvetica" panose="020B0604020202020204" pitchFamily="34" charset="0"/>
                <a:cs typeface="Helvetica" panose="020B0604020202020204" pitchFamily="34" charset="0"/>
              </a:rPr>
              <a:t>Apply</a:t>
            </a:r>
            <a:r>
              <a:rPr sz="1600" b="1" spc="-5" dirty="0">
                <a:solidFill>
                  <a:srgbClr val="404040"/>
                </a:solidFill>
                <a:latin typeface="Helvetica" panose="020B0604020202020204" pitchFamily="34" charset="0"/>
                <a:cs typeface="Helvetica" panose="020B0604020202020204" pitchFamily="34" charset="0"/>
              </a:rPr>
              <a:t> </a:t>
            </a:r>
            <a:r>
              <a:rPr sz="1600" b="1" dirty="0">
                <a:solidFill>
                  <a:srgbClr val="404040"/>
                </a:solidFill>
                <a:latin typeface="Helvetica" panose="020B0604020202020204" pitchFamily="34" charset="0"/>
                <a:cs typeface="Helvetica" panose="020B0604020202020204" pitchFamily="34" charset="0"/>
              </a:rPr>
              <a:t>to</a:t>
            </a:r>
            <a:r>
              <a:rPr sz="1600" b="1" spc="-30" dirty="0">
                <a:solidFill>
                  <a:srgbClr val="404040"/>
                </a:solidFill>
                <a:latin typeface="Helvetica" panose="020B0604020202020204" pitchFamily="34" charset="0"/>
                <a:cs typeface="Helvetica" panose="020B0604020202020204" pitchFamily="34" charset="0"/>
              </a:rPr>
              <a:t> </a:t>
            </a:r>
            <a:r>
              <a:rPr sz="1600" b="1" dirty="0">
                <a:solidFill>
                  <a:srgbClr val="404040"/>
                </a:solidFill>
                <a:latin typeface="Helvetica" panose="020B0604020202020204" pitchFamily="34" charset="0"/>
                <a:cs typeface="Helvetica" panose="020B0604020202020204" pitchFamily="34" charset="0"/>
              </a:rPr>
              <a:t>the</a:t>
            </a:r>
            <a:r>
              <a:rPr sz="1600" b="1" spc="-55" dirty="0">
                <a:solidFill>
                  <a:srgbClr val="404040"/>
                </a:solidFill>
                <a:latin typeface="Helvetica" panose="020B0604020202020204" pitchFamily="34" charset="0"/>
                <a:cs typeface="Helvetica" panose="020B0604020202020204" pitchFamily="34" charset="0"/>
              </a:rPr>
              <a:t> </a:t>
            </a:r>
            <a:r>
              <a:rPr sz="1600" b="1" dirty="0">
                <a:solidFill>
                  <a:srgbClr val="404040"/>
                </a:solidFill>
                <a:latin typeface="Helvetica" panose="020B0604020202020204" pitchFamily="34" charset="0"/>
                <a:cs typeface="Helvetica" panose="020B0604020202020204" pitchFamily="34" charset="0"/>
              </a:rPr>
              <a:t>YPD</a:t>
            </a:r>
            <a:r>
              <a:rPr sz="1600" b="1" spc="-55" dirty="0">
                <a:solidFill>
                  <a:srgbClr val="404040"/>
                </a:solidFill>
                <a:latin typeface="Helvetica" panose="020B0604020202020204" pitchFamily="34" charset="0"/>
                <a:cs typeface="Helvetica" panose="020B0604020202020204" pitchFamily="34" charset="0"/>
              </a:rPr>
              <a:t> </a:t>
            </a:r>
            <a:r>
              <a:rPr sz="1600" b="1" spc="-10" dirty="0">
                <a:solidFill>
                  <a:srgbClr val="404040"/>
                </a:solidFill>
                <a:latin typeface="Helvetica" panose="020B0604020202020204" pitchFamily="34" charset="0"/>
                <a:cs typeface="Helvetica" panose="020B0604020202020204" pitchFamily="34" charset="0"/>
              </a:rPr>
              <a:t>Traineeship</a:t>
            </a:r>
            <a:r>
              <a:rPr sz="1600" b="1" spc="-30" dirty="0">
                <a:solidFill>
                  <a:srgbClr val="404040"/>
                </a:solidFill>
                <a:latin typeface="Helvetica" panose="020B0604020202020204" pitchFamily="34" charset="0"/>
                <a:cs typeface="Helvetica" panose="020B0604020202020204" pitchFamily="34" charset="0"/>
              </a:rPr>
              <a:t> </a:t>
            </a:r>
            <a:r>
              <a:rPr sz="1600" b="1" dirty="0">
                <a:solidFill>
                  <a:srgbClr val="404040"/>
                </a:solidFill>
                <a:latin typeface="Helvetica" panose="020B0604020202020204" pitchFamily="34" charset="0"/>
                <a:cs typeface="Helvetica" panose="020B0604020202020204" pitchFamily="34" charset="0"/>
              </a:rPr>
              <a:t>Programme</a:t>
            </a:r>
            <a:r>
              <a:rPr sz="1600" b="1" spc="-5" dirty="0">
                <a:solidFill>
                  <a:srgbClr val="404040"/>
                </a:solidFill>
                <a:latin typeface="Helvetica" panose="020B0604020202020204" pitchFamily="34" charset="0"/>
                <a:cs typeface="Helvetica" panose="020B0604020202020204" pitchFamily="34" charset="0"/>
              </a:rPr>
              <a:t> </a:t>
            </a:r>
            <a:r>
              <a:rPr sz="1600" dirty="0">
                <a:solidFill>
                  <a:srgbClr val="404040"/>
                </a:solidFill>
                <a:latin typeface="Helvetica" panose="020B0604020202020204" pitchFamily="34" charset="0"/>
                <a:cs typeface="Helvetica" panose="020B0604020202020204" pitchFamily="34" charset="0"/>
              </a:rPr>
              <a:t>and</a:t>
            </a:r>
            <a:r>
              <a:rPr sz="1600" spc="-45" dirty="0">
                <a:solidFill>
                  <a:srgbClr val="404040"/>
                </a:solidFill>
                <a:latin typeface="Helvetica" panose="020B0604020202020204" pitchFamily="34" charset="0"/>
                <a:cs typeface="Helvetica" panose="020B0604020202020204" pitchFamily="34" charset="0"/>
              </a:rPr>
              <a:t> </a:t>
            </a:r>
            <a:r>
              <a:rPr sz="1600" dirty="0">
                <a:solidFill>
                  <a:srgbClr val="404040"/>
                </a:solidFill>
                <a:latin typeface="Helvetica" panose="020B0604020202020204" pitchFamily="34" charset="0"/>
                <a:cs typeface="Helvetica" panose="020B0604020202020204" pitchFamily="34" charset="0"/>
              </a:rPr>
              <a:t>Good</a:t>
            </a:r>
            <a:r>
              <a:rPr sz="1600" spc="-40" dirty="0">
                <a:solidFill>
                  <a:srgbClr val="404040"/>
                </a:solidFill>
                <a:latin typeface="Helvetica" panose="020B0604020202020204" pitchFamily="34" charset="0"/>
                <a:cs typeface="Helvetica" panose="020B0604020202020204" pitchFamily="34" charset="0"/>
              </a:rPr>
              <a:t> </a:t>
            </a:r>
            <a:r>
              <a:rPr sz="1600" spc="-10" dirty="0">
                <a:solidFill>
                  <a:srgbClr val="404040"/>
                </a:solidFill>
                <a:latin typeface="Helvetica" panose="020B0604020202020204" pitchFamily="34" charset="0"/>
                <a:cs typeface="Helvetica" panose="020B0604020202020204" pitchFamily="34" charset="0"/>
              </a:rPr>
              <a:t>Luck!</a:t>
            </a:r>
            <a:endParaRPr sz="1600" dirty="0">
              <a:latin typeface="Helvetica" panose="020B0604020202020204" pitchFamily="34" charset="0"/>
              <a:cs typeface="Helvetica" panose="020B0604020202020204" pitchFamily="34" charset="0"/>
            </a:endParaRPr>
          </a:p>
        </p:txBody>
      </p:sp>
      <p:sp>
        <p:nvSpPr>
          <p:cNvPr id="13" name="object 2">
            <a:extLst>
              <a:ext uri="{FF2B5EF4-FFF2-40B4-BE49-F238E27FC236}">
                <a16:creationId xmlns:a16="http://schemas.microsoft.com/office/drawing/2014/main" id="{0839AEC9-F536-4F28-3344-2712D8B4DBED}"/>
              </a:ext>
            </a:extLst>
          </p:cNvPr>
          <p:cNvSpPr txBox="1"/>
          <p:nvPr/>
        </p:nvSpPr>
        <p:spPr>
          <a:xfrm>
            <a:off x="4954113" y="1646959"/>
            <a:ext cx="5886133" cy="1023357"/>
          </a:xfrm>
          <a:prstGeom prst="rect">
            <a:avLst/>
          </a:prstGeom>
        </p:spPr>
        <p:txBody>
          <a:bodyPr vert="horz" wrap="square" lIns="0" tIns="12700" rIns="0" bIns="0" rtlCol="0">
            <a:spAutoFit/>
          </a:bodyPr>
          <a:lstStyle/>
          <a:p>
            <a:pPr marL="12700" marR="5080">
              <a:lnSpc>
                <a:spcPct val="100000"/>
              </a:lnSpc>
              <a:spcBef>
                <a:spcPts val="100"/>
              </a:spcBef>
            </a:pPr>
            <a:r>
              <a:rPr lang="nl-NL" sz="1600" spc="95" dirty="0">
                <a:solidFill>
                  <a:srgbClr val="585858"/>
                </a:solidFill>
                <a:latin typeface="Helvetica" panose="020B0604020202020204" pitchFamily="34" charset="0"/>
                <a:cs typeface="Helvetica" panose="020B0604020202020204" pitchFamily="34" charset="0"/>
              </a:rPr>
              <a:t>The YPD trainees </a:t>
            </a:r>
            <a:r>
              <a:rPr lang="nl-NL" sz="1600" spc="95" dirty="0" err="1">
                <a:solidFill>
                  <a:srgbClr val="585858"/>
                </a:solidFill>
                <a:latin typeface="Helvetica" panose="020B0604020202020204" pitchFamily="34" charset="0"/>
                <a:cs typeface="Helvetica" panose="020B0604020202020204" pitchFamily="34" charset="0"/>
              </a:rPr>
              <a:t>will</a:t>
            </a:r>
            <a:r>
              <a:rPr lang="nl-NL" sz="1600" spc="95" dirty="0">
                <a:solidFill>
                  <a:srgbClr val="585858"/>
                </a:solidFill>
                <a:latin typeface="Helvetica" panose="020B0604020202020204" pitchFamily="34" charset="0"/>
                <a:cs typeface="Helvetica" panose="020B0604020202020204" pitchFamily="34" charset="0"/>
              </a:rPr>
              <a:t> </a:t>
            </a:r>
            <a:r>
              <a:rPr lang="nl-NL" sz="1600" spc="95" dirty="0" err="1">
                <a:solidFill>
                  <a:srgbClr val="585858"/>
                </a:solidFill>
                <a:latin typeface="Helvetica" panose="020B0604020202020204" pitchFamily="34" charset="0"/>
                <a:cs typeface="Helvetica" panose="020B0604020202020204" pitchFamily="34" charset="0"/>
              </a:rPr>
              <a:t>be</a:t>
            </a:r>
            <a:r>
              <a:rPr lang="nl-NL" sz="1600" spc="95" dirty="0">
                <a:solidFill>
                  <a:srgbClr val="585858"/>
                </a:solidFill>
                <a:latin typeface="Helvetica" panose="020B0604020202020204" pitchFamily="34" charset="0"/>
                <a:cs typeface="Helvetica" panose="020B0604020202020204" pitchFamily="34" charset="0"/>
              </a:rPr>
              <a:t> </a:t>
            </a:r>
            <a:r>
              <a:rPr lang="nl-NL" sz="1600" spc="95" dirty="0" err="1">
                <a:solidFill>
                  <a:srgbClr val="585858"/>
                </a:solidFill>
                <a:latin typeface="Helvetica" panose="020B0604020202020204" pitchFamily="34" charset="0"/>
                <a:cs typeface="Helvetica" panose="020B0604020202020204" pitchFamily="34" charset="0"/>
              </a:rPr>
              <a:t>selected</a:t>
            </a:r>
            <a:r>
              <a:rPr lang="nl-NL" sz="1600" spc="95" dirty="0">
                <a:solidFill>
                  <a:srgbClr val="585858"/>
                </a:solidFill>
                <a:latin typeface="Helvetica" panose="020B0604020202020204" pitchFamily="34" charset="0"/>
                <a:cs typeface="Helvetica" panose="020B0604020202020204" pitchFamily="34" charset="0"/>
              </a:rPr>
              <a:t> </a:t>
            </a:r>
            <a:r>
              <a:rPr lang="nl-NL" sz="1600" spc="95" dirty="0" err="1">
                <a:solidFill>
                  <a:srgbClr val="585858"/>
                </a:solidFill>
                <a:latin typeface="Helvetica" panose="020B0604020202020204" pitchFamily="34" charset="0"/>
                <a:cs typeface="Helvetica" panose="020B0604020202020204" pitchFamily="34" charset="0"/>
              </a:rPr>
              <a:t>through</a:t>
            </a:r>
            <a:r>
              <a:rPr lang="nl-NL" sz="1600" spc="95" dirty="0">
                <a:solidFill>
                  <a:srgbClr val="585858"/>
                </a:solidFill>
                <a:latin typeface="Helvetica" panose="020B0604020202020204" pitchFamily="34" charset="0"/>
                <a:cs typeface="Helvetica" panose="020B0604020202020204" pitchFamily="34" charset="0"/>
              </a:rPr>
              <a:t> a </a:t>
            </a:r>
            <a:r>
              <a:rPr lang="nl-NL" sz="1600" spc="95" dirty="0" err="1">
                <a:solidFill>
                  <a:srgbClr val="585858"/>
                </a:solidFill>
                <a:latin typeface="Helvetica" panose="020B0604020202020204" pitchFamily="34" charset="0"/>
                <a:cs typeface="Helvetica" panose="020B0604020202020204" pitchFamily="34" charset="0"/>
              </a:rPr>
              <a:t>competitive</a:t>
            </a:r>
            <a:r>
              <a:rPr lang="nl-NL" sz="1600" spc="95" dirty="0">
                <a:solidFill>
                  <a:srgbClr val="585858"/>
                </a:solidFill>
                <a:latin typeface="Helvetica" panose="020B0604020202020204" pitchFamily="34" charset="0"/>
                <a:cs typeface="Helvetica" panose="020B0604020202020204" pitchFamily="34" charset="0"/>
              </a:rPr>
              <a:t> </a:t>
            </a:r>
            <a:r>
              <a:rPr lang="nl-NL" sz="1600" b="1" spc="95" dirty="0">
                <a:solidFill>
                  <a:srgbClr val="585858"/>
                </a:solidFill>
                <a:latin typeface="Helvetica" panose="020B0604020202020204" pitchFamily="34" charset="0"/>
                <a:cs typeface="Helvetica" panose="020B0604020202020204" pitchFamily="34" charset="0"/>
              </a:rPr>
              <a:t>Call </a:t>
            </a:r>
            <a:r>
              <a:rPr lang="nl-NL" sz="1600" b="1" spc="95" dirty="0" err="1">
                <a:solidFill>
                  <a:srgbClr val="585858"/>
                </a:solidFill>
                <a:latin typeface="Helvetica" panose="020B0604020202020204" pitchFamily="34" charset="0"/>
                <a:cs typeface="Helvetica" panose="020B0604020202020204" pitchFamily="34" charset="0"/>
              </a:rPr>
              <a:t>for</a:t>
            </a:r>
            <a:r>
              <a:rPr lang="nl-NL" sz="1600" b="1" spc="95" dirty="0">
                <a:solidFill>
                  <a:srgbClr val="585858"/>
                </a:solidFill>
                <a:latin typeface="Helvetica" panose="020B0604020202020204" pitchFamily="34" charset="0"/>
                <a:cs typeface="Helvetica" panose="020B0604020202020204" pitchFamily="34" charset="0"/>
              </a:rPr>
              <a:t> </a:t>
            </a:r>
            <a:r>
              <a:rPr lang="nl-NL" sz="1600" b="1" spc="95" dirty="0" err="1">
                <a:solidFill>
                  <a:srgbClr val="585858"/>
                </a:solidFill>
                <a:latin typeface="Helvetica" panose="020B0604020202020204" pitchFamily="34" charset="0"/>
                <a:cs typeface="Helvetica" panose="020B0604020202020204" pitchFamily="34" charset="0"/>
              </a:rPr>
              <a:t>the</a:t>
            </a:r>
            <a:r>
              <a:rPr lang="nl-NL" sz="1600" b="1" spc="95" dirty="0">
                <a:solidFill>
                  <a:srgbClr val="585858"/>
                </a:solidFill>
                <a:latin typeface="Helvetica" panose="020B0604020202020204" pitchFamily="34" charset="0"/>
                <a:cs typeface="Helvetica" panose="020B0604020202020204" pitchFamily="34" charset="0"/>
              </a:rPr>
              <a:t> </a:t>
            </a:r>
            <a:r>
              <a:rPr lang="nl-NL" sz="1600" b="1" spc="95" dirty="0" err="1">
                <a:solidFill>
                  <a:srgbClr val="585858"/>
                </a:solidFill>
                <a:latin typeface="Helvetica" panose="020B0604020202020204" pitchFamily="34" charset="0"/>
                <a:cs typeface="Helvetica" panose="020B0604020202020204" pitchFamily="34" charset="0"/>
              </a:rPr>
              <a:t>Traineeship</a:t>
            </a:r>
            <a:r>
              <a:rPr lang="nl-NL" sz="1600" b="1" spc="95" dirty="0">
                <a:solidFill>
                  <a:srgbClr val="585858"/>
                </a:solidFill>
                <a:latin typeface="Helvetica" panose="020B0604020202020204" pitchFamily="34" charset="0"/>
                <a:cs typeface="Helvetica" panose="020B0604020202020204" pitchFamily="34" charset="0"/>
              </a:rPr>
              <a:t> Applications.</a:t>
            </a:r>
          </a:p>
          <a:p>
            <a:pPr marL="12700" marR="5080">
              <a:lnSpc>
                <a:spcPct val="100000"/>
              </a:lnSpc>
              <a:spcBef>
                <a:spcPts val="100"/>
              </a:spcBef>
            </a:pPr>
            <a:endParaRPr lang="nl-NL" sz="1600" b="1" spc="95" dirty="0">
              <a:solidFill>
                <a:srgbClr val="585858"/>
              </a:solidFill>
              <a:latin typeface="Helvetica" panose="020B0604020202020204" pitchFamily="34" charset="0"/>
              <a:cs typeface="Helvetica" panose="020B0604020202020204" pitchFamily="34" charset="0"/>
            </a:endParaRPr>
          </a:p>
          <a:p>
            <a:pPr marL="12700" marR="5080">
              <a:lnSpc>
                <a:spcPct val="100000"/>
              </a:lnSpc>
              <a:spcBef>
                <a:spcPts val="100"/>
              </a:spcBef>
            </a:pPr>
            <a:r>
              <a:rPr lang="nl-NL" sz="1600" b="1" spc="95" dirty="0">
                <a:solidFill>
                  <a:srgbClr val="585858"/>
                </a:solidFill>
                <a:latin typeface="Helvetica" panose="020B0604020202020204" pitchFamily="34" charset="0"/>
                <a:cs typeface="Helvetica" panose="020B0604020202020204" pitchFamily="34" charset="0"/>
              </a:rPr>
              <a:t>Deadline: 28 April 2025</a:t>
            </a:r>
            <a:endParaRPr sz="1600" b="1" spc="95" dirty="0">
              <a:solidFill>
                <a:srgbClr val="FF0000"/>
              </a:solidFill>
              <a:latin typeface="Helvetica" panose="020B0604020202020204" pitchFamily="34" charset="0"/>
              <a:cs typeface="Helvetica"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8354568" y="0"/>
            <a:ext cx="3837940" cy="6858000"/>
          </a:xfrm>
          <a:custGeom>
            <a:avLst/>
            <a:gdLst/>
            <a:ahLst/>
            <a:cxnLst/>
            <a:rect l="l" t="t" r="r" b="b"/>
            <a:pathLst>
              <a:path w="3837940" h="6858000">
                <a:moveTo>
                  <a:pt x="3837431" y="0"/>
                </a:moveTo>
                <a:lnTo>
                  <a:pt x="0" y="0"/>
                </a:lnTo>
                <a:lnTo>
                  <a:pt x="0" y="6858000"/>
                </a:lnTo>
                <a:lnTo>
                  <a:pt x="3837431" y="6858000"/>
                </a:lnTo>
                <a:lnTo>
                  <a:pt x="3837431" y="0"/>
                </a:lnTo>
                <a:close/>
              </a:path>
            </a:pathLst>
          </a:custGeom>
          <a:solidFill>
            <a:srgbClr val="2BA6AA"/>
          </a:solidFill>
        </p:spPr>
        <p:txBody>
          <a:bodyPr wrap="square" lIns="0" tIns="0" rIns="0" bIns="0" rtlCol="0"/>
          <a:lstStyle/>
          <a:p>
            <a:endParaRPr/>
          </a:p>
        </p:txBody>
      </p:sp>
      <p:sp>
        <p:nvSpPr>
          <p:cNvPr id="5" name="object 5"/>
          <p:cNvSpPr txBox="1">
            <a:spLocks noGrp="1"/>
          </p:cNvSpPr>
          <p:nvPr>
            <p:ph type="title"/>
          </p:nvPr>
        </p:nvSpPr>
        <p:spPr>
          <a:xfrm>
            <a:off x="611530" y="685800"/>
            <a:ext cx="3074670" cy="632224"/>
          </a:xfrm>
          <a:prstGeom prst="rect">
            <a:avLst/>
          </a:prstGeom>
        </p:spPr>
        <p:txBody>
          <a:bodyPr vert="horz" wrap="square" lIns="0" tIns="16510" rIns="0" bIns="0" rtlCol="0">
            <a:spAutoFit/>
          </a:bodyPr>
          <a:lstStyle/>
          <a:p>
            <a:pPr marL="12700">
              <a:lnSpc>
                <a:spcPct val="100000"/>
              </a:lnSpc>
              <a:spcBef>
                <a:spcPts val="130"/>
              </a:spcBef>
            </a:pPr>
            <a:r>
              <a:rPr sz="4000" spc="-160" dirty="0"/>
              <a:t>What</a:t>
            </a:r>
            <a:r>
              <a:rPr sz="4000" spc="-345" dirty="0"/>
              <a:t> </a:t>
            </a:r>
            <a:r>
              <a:rPr sz="4000" spc="-105" dirty="0"/>
              <a:t>is</a:t>
            </a:r>
            <a:r>
              <a:rPr sz="4000" spc="-380" dirty="0"/>
              <a:t> </a:t>
            </a:r>
            <a:r>
              <a:rPr sz="4000" spc="-145" dirty="0"/>
              <a:t>it?</a:t>
            </a:r>
          </a:p>
        </p:txBody>
      </p:sp>
      <p:sp>
        <p:nvSpPr>
          <p:cNvPr id="6" name="object 6"/>
          <p:cNvSpPr txBox="1"/>
          <p:nvPr/>
        </p:nvSpPr>
        <p:spPr>
          <a:xfrm>
            <a:off x="609575" y="1813506"/>
            <a:ext cx="7117715" cy="2270109"/>
          </a:xfrm>
          <a:prstGeom prst="rect">
            <a:avLst/>
          </a:prstGeom>
        </p:spPr>
        <p:txBody>
          <a:bodyPr vert="horz" wrap="square" lIns="0" tIns="13335" rIns="0" bIns="0" rtlCol="0">
            <a:spAutoFit/>
          </a:bodyPr>
          <a:lstStyle/>
          <a:p>
            <a:pPr marL="12700" marR="5080" algn="just">
              <a:lnSpc>
                <a:spcPct val="107100"/>
              </a:lnSpc>
              <a:spcBef>
                <a:spcPts val="105"/>
              </a:spcBef>
            </a:pPr>
            <a:r>
              <a:rPr sz="1800" dirty="0">
                <a:solidFill>
                  <a:srgbClr val="585858"/>
                </a:solidFill>
                <a:latin typeface="Helvetica" panose="020B0604020202020204" pitchFamily="34" charset="0"/>
                <a:cs typeface="Helvetica" panose="020B0604020202020204" pitchFamily="34" charset="0"/>
              </a:rPr>
              <a:t>‘</a:t>
            </a:r>
            <a:r>
              <a:rPr sz="1800" b="1" dirty="0">
                <a:solidFill>
                  <a:srgbClr val="585858"/>
                </a:solidFill>
                <a:latin typeface="Helvetica" panose="020B0604020202020204" pitchFamily="34" charset="0"/>
                <a:cs typeface="Helvetica" panose="020B0604020202020204" pitchFamily="34" charset="0"/>
              </a:rPr>
              <a:t>Young</a:t>
            </a:r>
            <a:r>
              <a:rPr sz="1800" b="1" spc="320"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Professionals</a:t>
            </a:r>
            <a:r>
              <a:rPr sz="1800" b="1" spc="325"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in</a:t>
            </a:r>
            <a:r>
              <a:rPr sz="1800" b="1" spc="320"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Development</a:t>
            </a:r>
            <a:r>
              <a:rPr sz="1800" b="1" spc="325"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(YPD)</a:t>
            </a:r>
            <a:r>
              <a:rPr sz="1800" dirty="0">
                <a:solidFill>
                  <a:srgbClr val="585858"/>
                </a:solidFill>
                <a:latin typeface="Helvetica" panose="020B0604020202020204" pitchFamily="34" charset="0"/>
                <a:cs typeface="Helvetica" panose="020B0604020202020204" pitchFamily="34" charset="0"/>
              </a:rPr>
              <a:t>’</a:t>
            </a:r>
            <a:r>
              <a:rPr sz="1800" spc="33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is</a:t>
            </a:r>
            <a:r>
              <a:rPr lang="it-IT" spc="330" dirty="0">
                <a:solidFill>
                  <a:srgbClr val="585858"/>
                </a:solidFill>
                <a:latin typeface="Helvetica" panose="020B0604020202020204" pitchFamily="34" charset="0"/>
                <a:cs typeface="Helvetica" panose="020B0604020202020204" pitchFamily="34" charset="0"/>
              </a:rPr>
              <a:t> a </a:t>
            </a:r>
            <a:r>
              <a:rPr sz="1800" dirty="0">
                <a:solidFill>
                  <a:srgbClr val="585858"/>
                </a:solidFill>
                <a:latin typeface="Helvetica" panose="020B0604020202020204" pitchFamily="34" charset="0"/>
                <a:cs typeface="Helvetica" panose="020B0604020202020204" pitchFamily="34" charset="0"/>
              </a:rPr>
              <a:t>high-</a:t>
            </a:r>
            <a:r>
              <a:rPr sz="1800" spc="-10" dirty="0">
                <a:solidFill>
                  <a:srgbClr val="585858"/>
                </a:solidFill>
                <a:latin typeface="Helvetica" panose="020B0604020202020204" pitchFamily="34" charset="0"/>
                <a:cs typeface="Helvetica" panose="020B0604020202020204" pitchFamily="34" charset="0"/>
              </a:rPr>
              <a:t>level traineeship</a:t>
            </a:r>
            <a:r>
              <a:rPr sz="1800" spc="135" dirty="0">
                <a:solidFill>
                  <a:srgbClr val="585858"/>
                </a:solidFill>
                <a:latin typeface="Helvetica" panose="020B0604020202020204" pitchFamily="34" charset="0"/>
                <a:cs typeface="Helvetica" panose="020B0604020202020204" pitchFamily="34" charset="0"/>
              </a:rPr>
              <a:t> </a:t>
            </a:r>
            <a:r>
              <a:rPr sz="1800" dirty="0" err="1">
                <a:solidFill>
                  <a:srgbClr val="585858"/>
                </a:solidFill>
                <a:latin typeface="Helvetica" panose="020B0604020202020204" pitchFamily="34" charset="0"/>
                <a:cs typeface="Helvetica" panose="020B0604020202020204" pitchFamily="34" charset="0"/>
              </a:rPr>
              <a:t>programme</a:t>
            </a:r>
            <a:r>
              <a:rPr sz="1800" spc="130" dirty="0">
                <a:solidFill>
                  <a:srgbClr val="585858"/>
                </a:solidFill>
                <a:latin typeface="Helvetica" panose="020B0604020202020204" pitchFamily="34" charset="0"/>
                <a:cs typeface="Helvetica" panose="020B0604020202020204" pitchFamily="34" charset="0"/>
              </a:rPr>
              <a:t> </a:t>
            </a:r>
            <a:r>
              <a:rPr lang="nl-NL" sz="1800" spc="130" dirty="0" err="1">
                <a:solidFill>
                  <a:srgbClr val="585858"/>
                </a:solidFill>
                <a:latin typeface="Helvetica" panose="020B0604020202020204" pitchFamily="34" charset="0"/>
                <a:cs typeface="Helvetica" panose="020B0604020202020204" pitchFamily="34" charset="0"/>
              </a:rPr>
              <a:t>by</a:t>
            </a:r>
            <a:r>
              <a:rPr lang="nl-NL" sz="1800" spc="130" dirty="0">
                <a:solidFill>
                  <a:srgbClr val="585858"/>
                </a:solidFill>
                <a:latin typeface="Helvetica" panose="020B0604020202020204" pitchFamily="34" charset="0"/>
                <a:cs typeface="Helvetica" panose="020B0604020202020204" pitchFamily="34" charset="0"/>
              </a:rPr>
              <a:t> </a:t>
            </a:r>
            <a:r>
              <a:rPr lang="nl-NL" sz="1800" spc="130" dirty="0" err="1">
                <a:solidFill>
                  <a:srgbClr val="585858"/>
                </a:solidFill>
                <a:latin typeface="Helvetica" panose="020B0604020202020204" pitchFamily="34" charset="0"/>
                <a:cs typeface="Helvetica" panose="020B0604020202020204" pitchFamily="34" charset="0"/>
              </a:rPr>
              <a:t>the</a:t>
            </a:r>
            <a:r>
              <a:rPr sz="1800" spc="135" dirty="0">
                <a:solidFill>
                  <a:srgbClr val="585858"/>
                </a:solidFill>
                <a:latin typeface="Helvetica" panose="020B0604020202020204" pitchFamily="34" charset="0"/>
                <a:cs typeface="Helvetica" panose="020B0604020202020204" pitchFamily="34" charset="0"/>
              </a:rPr>
              <a:t> </a:t>
            </a:r>
            <a:r>
              <a:rPr sz="1800" b="1" spc="75" dirty="0">
                <a:solidFill>
                  <a:srgbClr val="585858"/>
                </a:solidFill>
                <a:latin typeface="Helvetica" panose="020B0604020202020204" pitchFamily="34" charset="0"/>
                <a:cs typeface="Helvetica" panose="020B0604020202020204" pitchFamily="34" charset="0"/>
              </a:rPr>
              <a:t>ICA</a:t>
            </a:r>
            <a:r>
              <a:rPr sz="1800" b="1" spc="120"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World</a:t>
            </a:r>
            <a:r>
              <a:rPr lang="it-IT" sz="1800" b="1" dirty="0">
                <a:solidFill>
                  <a:srgbClr val="585858"/>
                </a:solidFill>
                <a:latin typeface="Helvetica" panose="020B0604020202020204" pitchFamily="34" charset="0"/>
                <a:cs typeface="Helvetica" panose="020B0604020202020204" pitchFamily="34" charset="0"/>
              </a:rPr>
              <a:t> Foundation</a:t>
            </a:r>
            <a:r>
              <a:rPr dirty="0">
                <a:solidFill>
                  <a:srgbClr val="585858"/>
                </a:solidFill>
                <a:latin typeface="Helvetica" panose="020B0604020202020204" pitchFamily="34" charset="0"/>
                <a:cs typeface="Helvetica" panose="020B0604020202020204" pitchFamily="34" charset="0"/>
              </a:rPr>
              <a:t>. </a:t>
            </a:r>
            <a:endParaRPr lang="nl-NL" dirty="0">
              <a:solidFill>
                <a:srgbClr val="585858"/>
              </a:solidFill>
              <a:latin typeface="Helvetica" panose="020B0604020202020204" pitchFamily="34" charset="0"/>
              <a:cs typeface="Helvetica" panose="020B0604020202020204" pitchFamily="34" charset="0"/>
            </a:endParaRPr>
          </a:p>
          <a:p>
            <a:pPr marL="12700" marR="5080" algn="just">
              <a:lnSpc>
                <a:spcPct val="107100"/>
              </a:lnSpc>
              <a:spcBef>
                <a:spcPts val="105"/>
              </a:spcBef>
            </a:pPr>
            <a:endParaRPr lang="en-GB" sz="1000" dirty="0">
              <a:solidFill>
                <a:srgbClr val="585858"/>
              </a:solidFill>
              <a:latin typeface="Helvetica" panose="020B0604020202020204" pitchFamily="34" charset="0"/>
              <a:cs typeface="Helvetica" panose="020B0604020202020204" pitchFamily="34" charset="0"/>
            </a:endParaRPr>
          </a:p>
          <a:p>
            <a:pPr marL="12700" marR="5080" algn="just">
              <a:lnSpc>
                <a:spcPct val="107100"/>
              </a:lnSpc>
              <a:spcBef>
                <a:spcPts val="105"/>
              </a:spcBef>
            </a:pPr>
            <a:r>
              <a:rPr lang="en-US" sz="1800" dirty="0">
                <a:solidFill>
                  <a:srgbClr val="585858"/>
                </a:solidFill>
                <a:latin typeface="Helvetica" panose="020B0604020202020204" pitchFamily="34" charset="0"/>
                <a:cs typeface="Helvetica" panose="020B0604020202020204" pitchFamily="34" charset="0"/>
              </a:rPr>
              <a:t>The</a:t>
            </a:r>
            <a:r>
              <a:rPr lang="en-US" sz="1800" spc="55" dirty="0">
                <a:solidFill>
                  <a:srgbClr val="585858"/>
                </a:solidFill>
                <a:latin typeface="Helvetica" panose="020B0604020202020204" pitchFamily="34" charset="0"/>
                <a:cs typeface="Helvetica" panose="020B0604020202020204" pitchFamily="34" charset="0"/>
              </a:rPr>
              <a:t> </a:t>
            </a:r>
            <a:r>
              <a:rPr lang="en-US" sz="1800" dirty="0" err="1">
                <a:solidFill>
                  <a:srgbClr val="585858"/>
                </a:solidFill>
                <a:latin typeface="Helvetica" panose="020B0604020202020204" pitchFamily="34" charset="0"/>
                <a:cs typeface="Helvetica" panose="020B0604020202020204" pitchFamily="34" charset="0"/>
              </a:rPr>
              <a:t>programme</a:t>
            </a:r>
            <a:r>
              <a:rPr lang="en-US" sz="1800" spc="55"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aims</a:t>
            </a:r>
            <a:r>
              <a:rPr lang="en-US" sz="1800" spc="65"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to</a:t>
            </a:r>
            <a:r>
              <a:rPr lang="en-US" sz="1800" spc="6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provide</a:t>
            </a:r>
            <a:r>
              <a:rPr lang="en-US" sz="1800" spc="45" dirty="0">
                <a:solidFill>
                  <a:srgbClr val="585858"/>
                </a:solidFill>
                <a:latin typeface="Helvetica" panose="020B0604020202020204" pitchFamily="34" charset="0"/>
                <a:cs typeface="Helvetica" panose="020B0604020202020204" pitchFamily="34" charset="0"/>
              </a:rPr>
              <a:t> </a:t>
            </a:r>
            <a:r>
              <a:rPr lang="en-US" sz="1800" spc="-10" dirty="0">
                <a:solidFill>
                  <a:srgbClr val="585858"/>
                </a:solidFill>
                <a:latin typeface="Helvetica" panose="020B0604020202020204" pitchFamily="34" charset="0"/>
                <a:cs typeface="Helvetica" panose="020B0604020202020204" pitchFamily="34" charset="0"/>
              </a:rPr>
              <a:t>selected</a:t>
            </a:r>
            <a:r>
              <a:rPr lang="en-US" sz="1800" spc="55" dirty="0">
                <a:solidFill>
                  <a:srgbClr val="585858"/>
                </a:solidFill>
                <a:latin typeface="Helvetica" panose="020B0604020202020204" pitchFamily="34" charset="0"/>
                <a:cs typeface="Helvetica" panose="020B0604020202020204" pitchFamily="34" charset="0"/>
              </a:rPr>
              <a:t> </a:t>
            </a:r>
            <a:r>
              <a:rPr lang="en-US" sz="1800" spc="-10" dirty="0">
                <a:solidFill>
                  <a:srgbClr val="585858"/>
                </a:solidFill>
                <a:latin typeface="Helvetica" panose="020B0604020202020204" pitchFamily="34" charset="0"/>
                <a:cs typeface="Helvetica" panose="020B0604020202020204" pitchFamily="34" charset="0"/>
              </a:rPr>
              <a:t>university</a:t>
            </a:r>
            <a:r>
              <a:rPr lang="en-US" sz="1800" spc="6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students</a:t>
            </a:r>
            <a:r>
              <a:rPr lang="en-US" sz="1800" spc="6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and</a:t>
            </a:r>
            <a:r>
              <a:rPr lang="en-US" sz="1800" spc="50" dirty="0">
                <a:solidFill>
                  <a:srgbClr val="585858"/>
                </a:solidFill>
                <a:latin typeface="Helvetica" panose="020B0604020202020204" pitchFamily="34" charset="0"/>
                <a:cs typeface="Helvetica" panose="020B0604020202020204" pitchFamily="34" charset="0"/>
              </a:rPr>
              <a:t> </a:t>
            </a:r>
            <a:r>
              <a:rPr lang="en-US" sz="1800" spc="-10" dirty="0">
                <a:solidFill>
                  <a:srgbClr val="585858"/>
                </a:solidFill>
                <a:latin typeface="Helvetica" panose="020B0604020202020204" pitchFamily="34" charset="0"/>
                <a:cs typeface="Helvetica" panose="020B0604020202020204" pitchFamily="34" charset="0"/>
              </a:rPr>
              <a:t>recent </a:t>
            </a:r>
            <a:r>
              <a:rPr lang="en-US" sz="1800" dirty="0">
                <a:solidFill>
                  <a:srgbClr val="585858"/>
                </a:solidFill>
                <a:latin typeface="Helvetica" panose="020B0604020202020204" pitchFamily="34" charset="0"/>
                <a:cs typeface="Helvetica" panose="020B0604020202020204" pitchFamily="34" charset="0"/>
              </a:rPr>
              <a:t>graduates</a:t>
            </a:r>
            <a:r>
              <a:rPr lang="en-US" sz="1800" spc="105" dirty="0">
                <a:solidFill>
                  <a:srgbClr val="585858"/>
                </a:solidFill>
                <a:latin typeface="Helvetica" panose="020B0604020202020204" pitchFamily="34" charset="0"/>
                <a:cs typeface="Helvetica" panose="020B0604020202020204" pitchFamily="34" charset="0"/>
              </a:rPr>
              <a:t> </a:t>
            </a:r>
            <a:r>
              <a:rPr lang="en-US" spc="105" dirty="0">
                <a:solidFill>
                  <a:srgbClr val="585858"/>
                </a:solidFill>
                <a:latin typeface="Helvetica" panose="020B0604020202020204" pitchFamily="34" charset="0"/>
                <a:cs typeface="Helvetica" panose="020B0604020202020204" pitchFamily="34" charset="0"/>
              </a:rPr>
              <a:t>with </a:t>
            </a:r>
            <a:r>
              <a:rPr lang="en-US" sz="1800" spc="-20" dirty="0">
                <a:solidFill>
                  <a:srgbClr val="585858"/>
                </a:solidFill>
                <a:latin typeface="Helvetica" panose="020B0604020202020204" pitchFamily="34" charset="0"/>
                <a:cs typeface="Helvetica" panose="020B0604020202020204" pitchFamily="34" charset="0"/>
              </a:rPr>
              <a:t>practical</a:t>
            </a:r>
            <a:r>
              <a:rPr lang="en-US" sz="1800" spc="100" dirty="0">
                <a:solidFill>
                  <a:srgbClr val="585858"/>
                </a:solidFill>
                <a:latin typeface="Helvetica" panose="020B0604020202020204" pitchFamily="34" charset="0"/>
                <a:cs typeface="Helvetica" panose="020B0604020202020204" pitchFamily="34" charset="0"/>
              </a:rPr>
              <a:t> </a:t>
            </a:r>
            <a:r>
              <a:rPr lang="en-US" sz="1800" spc="-20" dirty="0">
                <a:solidFill>
                  <a:srgbClr val="585858"/>
                </a:solidFill>
                <a:latin typeface="Helvetica" panose="020B0604020202020204" pitchFamily="34" charset="0"/>
                <a:cs typeface="Helvetica" panose="020B0604020202020204" pitchFamily="34" charset="0"/>
              </a:rPr>
              <a:t>experience</a:t>
            </a:r>
            <a:r>
              <a:rPr lang="en-US" sz="1800" spc="95" dirty="0">
                <a:solidFill>
                  <a:srgbClr val="585858"/>
                </a:solidFill>
                <a:latin typeface="Helvetica" panose="020B0604020202020204" pitchFamily="34" charset="0"/>
                <a:cs typeface="Helvetica" panose="020B0604020202020204" pitchFamily="34" charset="0"/>
              </a:rPr>
              <a:t> </a:t>
            </a:r>
            <a:r>
              <a:rPr lang="en-US" sz="1800" spc="55" dirty="0">
                <a:solidFill>
                  <a:srgbClr val="585858"/>
                </a:solidFill>
                <a:latin typeface="Helvetica" panose="020B0604020202020204" pitchFamily="34" charset="0"/>
                <a:cs typeface="Helvetica" panose="020B0604020202020204" pitchFamily="34" charset="0"/>
              </a:rPr>
              <a:t>on</a:t>
            </a:r>
            <a:r>
              <a:rPr lang="en-US" sz="1800" spc="105" dirty="0">
                <a:solidFill>
                  <a:srgbClr val="585858"/>
                </a:solidFill>
                <a:latin typeface="Helvetica" panose="020B0604020202020204" pitchFamily="34" charset="0"/>
                <a:cs typeface="Helvetica" panose="020B0604020202020204" pitchFamily="34" charset="0"/>
              </a:rPr>
              <a:t> </a:t>
            </a:r>
            <a:r>
              <a:rPr lang="en-US" sz="1800" b="1" dirty="0">
                <a:solidFill>
                  <a:srgbClr val="585858"/>
                </a:solidFill>
                <a:latin typeface="Helvetica" panose="020B0604020202020204" pitchFamily="34" charset="0"/>
                <a:cs typeface="Helvetica" panose="020B0604020202020204" pitchFamily="34" charset="0"/>
              </a:rPr>
              <a:t>donor-funded</a:t>
            </a:r>
            <a:r>
              <a:rPr lang="en-US" sz="1800" b="1" spc="90" dirty="0">
                <a:solidFill>
                  <a:srgbClr val="585858"/>
                </a:solidFill>
                <a:latin typeface="Helvetica" panose="020B0604020202020204" pitchFamily="34" charset="0"/>
                <a:cs typeface="Helvetica" panose="020B0604020202020204" pitchFamily="34" charset="0"/>
              </a:rPr>
              <a:t> </a:t>
            </a:r>
            <a:r>
              <a:rPr lang="en-US" sz="1800" b="1" dirty="0">
                <a:solidFill>
                  <a:srgbClr val="585858"/>
                </a:solidFill>
                <a:latin typeface="Helvetica" panose="020B0604020202020204" pitchFamily="34" charset="0"/>
                <a:cs typeface="Helvetica" panose="020B0604020202020204" pitchFamily="34" charset="0"/>
              </a:rPr>
              <a:t>projects</a:t>
            </a:r>
            <a:r>
              <a:rPr lang="en-US" sz="1800" b="1" spc="95" dirty="0">
                <a:solidFill>
                  <a:srgbClr val="585858"/>
                </a:solidFill>
                <a:latin typeface="Helvetica" panose="020B0604020202020204" pitchFamily="34" charset="0"/>
                <a:cs typeface="Helvetica" panose="020B0604020202020204" pitchFamily="34" charset="0"/>
              </a:rPr>
              <a:t> </a:t>
            </a:r>
            <a:r>
              <a:rPr lang="en-US" sz="1800" b="1" spc="-25" dirty="0">
                <a:solidFill>
                  <a:srgbClr val="585858"/>
                </a:solidFill>
                <a:latin typeface="Helvetica" panose="020B0604020202020204" pitchFamily="34" charset="0"/>
                <a:cs typeface="Helvetica" panose="020B0604020202020204" pitchFamily="34" charset="0"/>
              </a:rPr>
              <a:t>in </a:t>
            </a:r>
            <a:r>
              <a:rPr lang="en-US" sz="1800" b="1" dirty="0">
                <a:solidFill>
                  <a:srgbClr val="585858"/>
                </a:solidFill>
                <a:latin typeface="Helvetica" panose="020B0604020202020204" pitchFamily="34" charset="0"/>
                <a:cs typeface="Helvetica" panose="020B0604020202020204" pitchFamily="34" charset="0"/>
              </a:rPr>
              <a:t>beneficiary</a:t>
            </a:r>
            <a:r>
              <a:rPr lang="en-US" sz="1800" b="1" spc="150" dirty="0">
                <a:solidFill>
                  <a:srgbClr val="585858"/>
                </a:solidFill>
                <a:latin typeface="Helvetica" panose="020B0604020202020204" pitchFamily="34" charset="0"/>
                <a:cs typeface="Helvetica" panose="020B0604020202020204" pitchFamily="34" charset="0"/>
              </a:rPr>
              <a:t> </a:t>
            </a:r>
            <a:r>
              <a:rPr lang="en-US" sz="1800" b="1" dirty="0">
                <a:solidFill>
                  <a:srgbClr val="585858"/>
                </a:solidFill>
                <a:latin typeface="Helvetica" panose="020B0604020202020204" pitchFamily="34" charset="0"/>
                <a:cs typeface="Helvetica" panose="020B0604020202020204" pitchFamily="34" charset="0"/>
              </a:rPr>
              <a:t>countries</a:t>
            </a:r>
            <a:r>
              <a:rPr lang="en-US" sz="1800" b="1" spc="145"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in</a:t>
            </a:r>
            <a:r>
              <a:rPr lang="en-US" sz="1800" spc="155"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the</a:t>
            </a:r>
            <a:r>
              <a:rPr lang="en-US" sz="1800" spc="15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Global</a:t>
            </a:r>
            <a:r>
              <a:rPr lang="en-US" sz="1800" spc="15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South,</a:t>
            </a:r>
            <a:r>
              <a:rPr lang="en-US" sz="1800" spc="15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implemented</a:t>
            </a:r>
            <a:r>
              <a:rPr lang="en-US" sz="1800" spc="145"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by</a:t>
            </a:r>
            <a:r>
              <a:rPr lang="en-US" sz="1800" spc="16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one</a:t>
            </a:r>
            <a:r>
              <a:rPr lang="en-US" sz="1800" spc="150" dirty="0">
                <a:solidFill>
                  <a:srgbClr val="585858"/>
                </a:solidFill>
                <a:latin typeface="Helvetica" panose="020B0604020202020204" pitchFamily="34" charset="0"/>
                <a:cs typeface="Helvetica" panose="020B0604020202020204" pitchFamily="34" charset="0"/>
              </a:rPr>
              <a:t> </a:t>
            </a:r>
            <a:r>
              <a:rPr lang="en-US" sz="1800" spc="-25" dirty="0">
                <a:solidFill>
                  <a:srgbClr val="585858"/>
                </a:solidFill>
                <a:latin typeface="Helvetica" panose="020B0604020202020204" pitchFamily="34" charset="0"/>
                <a:cs typeface="Helvetica" panose="020B0604020202020204" pitchFamily="34" charset="0"/>
              </a:rPr>
              <a:t>or </a:t>
            </a:r>
            <a:r>
              <a:rPr lang="en-US" sz="1800" dirty="0">
                <a:solidFill>
                  <a:srgbClr val="585858"/>
                </a:solidFill>
                <a:latin typeface="Helvetica" panose="020B0604020202020204" pitchFamily="34" charset="0"/>
                <a:cs typeface="Helvetica" panose="020B0604020202020204" pitchFamily="34" charset="0"/>
              </a:rPr>
              <a:t>more</a:t>
            </a:r>
            <a:r>
              <a:rPr lang="en-US" sz="1800" spc="-65"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ICA</a:t>
            </a:r>
            <a:r>
              <a:rPr lang="en-US" sz="1800" spc="-60" dirty="0">
                <a:solidFill>
                  <a:srgbClr val="585858"/>
                </a:solidFill>
                <a:latin typeface="Helvetica" panose="020B0604020202020204" pitchFamily="34" charset="0"/>
                <a:cs typeface="Helvetica" panose="020B0604020202020204" pitchFamily="34" charset="0"/>
              </a:rPr>
              <a:t> </a:t>
            </a:r>
            <a:r>
              <a:rPr lang="en-US" sz="1800" spc="-10" dirty="0">
                <a:solidFill>
                  <a:srgbClr val="585858"/>
                </a:solidFill>
                <a:latin typeface="Helvetica" panose="020B0604020202020204" pitchFamily="34" charset="0"/>
                <a:cs typeface="Helvetica" panose="020B0604020202020204" pitchFamily="34" charset="0"/>
              </a:rPr>
              <a:t>World </a:t>
            </a:r>
            <a:r>
              <a:rPr lang="en-US" sz="1800" dirty="0">
                <a:solidFill>
                  <a:srgbClr val="585858"/>
                </a:solidFill>
                <a:latin typeface="Helvetica" panose="020B0604020202020204" pitchFamily="34" charset="0"/>
                <a:cs typeface="Helvetica" panose="020B0604020202020204" pitchFamily="34" charset="0"/>
              </a:rPr>
              <a:t>member</a:t>
            </a:r>
            <a:r>
              <a:rPr lang="en-US" sz="1800" spc="-60" dirty="0">
                <a:solidFill>
                  <a:srgbClr val="585858"/>
                </a:solidFill>
                <a:latin typeface="Helvetica" panose="020B0604020202020204" pitchFamily="34" charset="0"/>
                <a:cs typeface="Helvetica" panose="020B0604020202020204" pitchFamily="34" charset="0"/>
              </a:rPr>
              <a:t> </a:t>
            </a:r>
            <a:r>
              <a:rPr lang="en-US" sz="1800" dirty="0" err="1">
                <a:solidFill>
                  <a:srgbClr val="585858"/>
                </a:solidFill>
                <a:latin typeface="Helvetica" panose="020B0604020202020204" pitchFamily="34" charset="0"/>
                <a:cs typeface="Helvetica" panose="020B0604020202020204" pitchFamily="34" charset="0"/>
              </a:rPr>
              <a:t>organisations</a:t>
            </a:r>
            <a:r>
              <a:rPr lang="en-US" sz="1800" spc="-10" dirty="0">
                <a:solidFill>
                  <a:srgbClr val="585858"/>
                </a:solidFill>
                <a:latin typeface="Helvetica" panose="020B0604020202020204" pitchFamily="34" charset="0"/>
                <a:cs typeface="Helvetica" panose="020B0604020202020204" pitchFamily="34" charset="0"/>
              </a:rPr>
              <a:t>.</a:t>
            </a:r>
            <a:endParaRPr lang="en-US" sz="1800" dirty="0">
              <a:latin typeface="Helvetica" panose="020B0604020202020204" pitchFamily="34" charset="0"/>
              <a:cs typeface="Helvetica" panose="020B0604020202020204" pitchFamily="34" charset="0"/>
            </a:endParaRPr>
          </a:p>
          <a:p>
            <a:pPr marL="12700" marR="5080" algn="just">
              <a:lnSpc>
                <a:spcPct val="107100"/>
              </a:lnSpc>
              <a:spcBef>
                <a:spcPts val="105"/>
              </a:spcBef>
            </a:pPr>
            <a:endParaRPr dirty="0">
              <a:solidFill>
                <a:srgbClr val="585858"/>
              </a:solidFill>
              <a:latin typeface="Helvetica" panose="020B0604020202020204" pitchFamily="34" charset="0"/>
              <a:cs typeface="Helvetica" panose="020B0604020202020204" pitchFamily="34" charset="0"/>
            </a:endParaRPr>
          </a:p>
        </p:txBody>
      </p:sp>
      <p:sp>
        <p:nvSpPr>
          <p:cNvPr id="8" name="object 8"/>
          <p:cNvSpPr txBox="1"/>
          <p:nvPr/>
        </p:nvSpPr>
        <p:spPr>
          <a:xfrm>
            <a:off x="609575" y="4083615"/>
            <a:ext cx="7117080" cy="2387257"/>
          </a:xfrm>
          <a:prstGeom prst="rect">
            <a:avLst/>
          </a:prstGeom>
        </p:spPr>
        <p:txBody>
          <a:bodyPr vert="horz" wrap="square" lIns="0" tIns="12065" rIns="0" bIns="0" rtlCol="0">
            <a:spAutoFit/>
          </a:bodyPr>
          <a:lstStyle/>
          <a:p>
            <a:pPr marL="12700" marR="5080" algn="just">
              <a:lnSpc>
                <a:spcPct val="106900"/>
              </a:lnSpc>
              <a:spcBef>
                <a:spcPts val="95"/>
              </a:spcBef>
            </a:pPr>
            <a:r>
              <a:rPr lang="en-US" dirty="0">
                <a:solidFill>
                  <a:srgbClr val="585858"/>
                </a:solidFill>
                <a:latin typeface="Helvetica" panose="020B0604020202020204" pitchFamily="34" charset="0"/>
                <a:cs typeface="Helvetica" panose="020B0604020202020204" pitchFamily="34" charset="0"/>
              </a:rPr>
              <a:t>The first edition of the </a:t>
            </a:r>
            <a:r>
              <a:rPr lang="en-US" dirty="0" err="1">
                <a:solidFill>
                  <a:srgbClr val="585858"/>
                </a:solidFill>
                <a:latin typeface="Helvetica" panose="020B0604020202020204" pitchFamily="34" charset="0"/>
                <a:cs typeface="Helvetica" panose="020B0604020202020204" pitchFamily="34" charset="0"/>
              </a:rPr>
              <a:t>programme</a:t>
            </a:r>
            <a:r>
              <a:rPr lang="en-US" dirty="0">
                <a:solidFill>
                  <a:srgbClr val="585858"/>
                </a:solidFill>
                <a:latin typeface="Helvetica" panose="020B0604020202020204" pitchFamily="34" charset="0"/>
                <a:cs typeface="Helvetica" panose="020B0604020202020204" pitchFamily="34" charset="0"/>
              </a:rPr>
              <a:t> took place between February and July 2024, and we run two rounds per year. The first round of 2025 will begin in February till July, and we are now starting to plan for the second round, which will take place in the autumn.</a:t>
            </a:r>
          </a:p>
          <a:p>
            <a:pPr marL="12700" marR="5080" algn="just">
              <a:lnSpc>
                <a:spcPct val="106900"/>
              </a:lnSpc>
              <a:spcBef>
                <a:spcPts val="95"/>
              </a:spcBef>
            </a:pPr>
            <a:r>
              <a:rPr lang="en-US" dirty="0">
                <a:solidFill>
                  <a:srgbClr val="585858"/>
                </a:solidFill>
                <a:latin typeface="Helvetica" panose="020B0604020202020204" pitchFamily="34" charset="0"/>
                <a:cs typeface="Helvetica" panose="020B0604020202020204" pitchFamily="34" charset="0"/>
              </a:rPr>
              <a:t> </a:t>
            </a:r>
            <a:endParaRPr lang="en-US" sz="1000" b="1" dirty="0">
              <a:solidFill>
                <a:srgbClr val="585858"/>
              </a:solidFill>
              <a:latin typeface="Helvetica" panose="020B0604020202020204" pitchFamily="34" charset="0"/>
              <a:cs typeface="Helvetica" panose="020B0604020202020204" pitchFamily="34" charset="0"/>
            </a:endParaRPr>
          </a:p>
          <a:p>
            <a:pPr marL="12700" marR="5080" algn="just">
              <a:lnSpc>
                <a:spcPct val="106900"/>
              </a:lnSpc>
              <a:spcBef>
                <a:spcPts val="95"/>
              </a:spcBef>
            </a:pPr>
            <a:r>
              <a:rPr sz="1800" b="1" dirty="0">
                <a:solidFill>
                  <a:srgbClr val="585858"/>
                </a:solidFill>
                <a:latin typeface="Helvetica" panose="020B0604020202020204" pitchFamily="34" charset="0"/>
                <a:cs typeface="Helvetica" panose="020B0604020202020204" pitchFamily="34" charset="0"/>
              </a:rPr>
              <a:t>Starting</a:t>
            </a:r>
            <a:r>
              <a:rPr sz="1800" b="1" spc="484"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in</a:t>
            </a:r>
            <a:r>
              <a:rPr sz="1800" b="1" spc="484" dirty="0">
                <a:solidFill>
                  <a:srgbClr val="585858"/>
                </a:solidFill>
                <a:latin typeface="Helvetica" panose="020B0604020202020204" pitchFamily="34" charset="0"/>
                <a:cs typeface="Helvetica" panose="020B0604020202020204" pitchFamily="34" charset="0"/>
              </a:rPr>
              <a:t> </a:t>
            </a:r>
            <a:r>
              <a:rPr lang="it-IT" sz="1800" b="1" dirty="0">
                <a:solidFill>
                  <a:srgbClr val="585858"/>
                </a:solidFill>
                <a:latin typeface="Helvetica" panose="020B0604020202020204" pitchFamily="34" charset="0"/>
                <a:cs typeface="Helvetica" panose="020B0604020202020204" pitchFamily="34" charset="0"/>
              </a:rPr>
              <a:t>September</a:t>
            </a:r>
            <a:r>
              <a:rPr sz="1800" b="1" spc="490" dirty="0">
                <a:solidFill>
                  <a:srgbClr val="585858"/>
                </a:solidFill>
                <a:latin typeface="Helvetica" panose="020B0604020202020204" pitchFamily="34" charset="0"/>
                <a:cs typeface="Helvetica" panose="020B0604020202020204" pitchFamily="34" charset="0"/>
              </a:rPr>
              <a:t> </a:t>
            </a:r>
            <a:r>
              <a:rPr lang="it-IT" sz="1800" b="1" dirty="0">
                <a:solidFill>
                  <a:srgbClr val="585858"/>
                </a:solidFill>
                <a:latin typeface="Helvetica" panose="020B0604020202020204" pitchFamily="34" charset="0"/>
                <a:cs typeface="Helvetica" panose="020B0604020202020204" pitchFamily="34" charset="0"/>
              </a:rPr>
              <a:t>2025 until February 2026</a:t>
            </a:r>
            <a:r>
              <a:rPr lang="it-IT" sz="1800" dirty="0">
                <a:solidFill>
                  <a:srgbClr val="585858"/>
                </a:solidFill>
                <a:latin typeface="Helvetica" panose="020B0604020202020204" pitchFamily="34" charset="0"/>
                <a:cs typeface="Helvetica" panose="020B0604020202020204" pitchFamily="34" charset="0"/>
              </a:rPr>
              <a:t> a new cohort of </a:t>
            </a:r>
            <a:r>
              <a:rPr lang="en-US" sz="1800" spc="-50" dirty="0">
                <a:solidFill>
                  <a:srgbClr val="585858"/>
                </a:solidFill>
                <a:latin typeface="Helvetica" panose="020B0604020202020204" pitchFamily="34" charset="0"/>
                <a:cs typeface="Helvetica" panose="020B0604020202020204" pitchFamily="34" charset="0"/>
              </a:rPr>
              <a:t>5 </a:t>
            </a:r>
            <a:r>
              <a:rPr lang="en-US" sz="1800" dirty="0">
                <a:solidFill>
                  <a:srgbClr val="585858"/>
                </a:solidFill>
                <a:latin typeface="Helvetica" panose="020B0604020202020204" pitchFamily="34" charset="0"/>
                <a:cs typeface="Helvetica" panose="020B0604020202020204" pitchFamily="34" charset="0"/>
              </a:rPr>
              <a:t>to</a:t>
            </a:r>
            <a:r>
              <a:rPr lang="en-US" sz="1800" spc="-5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10</a:t>
            </a:r>
            <a:r>
              <a:rPr lang="en-US" sz="1800" spc="-30" dirty="0">
                <a:solidFill>
                  <a:srgbClr val="585858"/>
                </a:solidFill>
                <a:latin typeface="Helvetica" panose="020B0604020202020204" pitchFamily="34" charset="0"/>
                <a:cs typeface="Helvetica" panose="020B0604020202020204" pitchFamily="34" charset="0"/>
              </a:rPr>
              <a:t> </a:t>
            </a:r>
            <a:r>
              <a:rPr lang="en-US" sz="1800" dirty="0">
                <a:solidFill>
                  <a:srgbClr val="585858"/>
                </a:solidFill>
                <a:latin typeface="Helvetica" panose="020B0604020202020204" pitchFamily="34" charset="0"/>
                <a:cs typeface="Helvetica" panose="020B0604020202020204" pitchFamily="34" charset="0"/>
              </a:rPr>
              <a:t>outstanding</a:t>
            </a:r>
            <a:r>
              <a:rPr lang="en-US" sz="1800" spc="-60" dirty="0">
                <a:solidFill>
                  <a:srgbClr val="585858"/>
                </a:solidFill>
                <a:latin typeface="Helvetica" panose="020B0604020202020204" pitchFamily="34" charset="0"/>
                <a:cs typeface="Helvetica" panose="020B0604020202020204" pitchFamily="34" charset="0"/>
              </a:rPr>
              <a:t> </a:t>
            </a:r>
            <a:r>
              <a:rPr lang="en-US" sz="1800" spc="55" dirty="0">
                <a:solidFill>
                  <a:srgbClr val="585858"/>
                </a:solidFill>
                <a:latin typeface="Helvetica" panose="020B0604020202020204" pitchFamily="34" charset="0"/>
                <a:cs typeface="Helvetica" panose="020B0604020202020204" pitchFamily="34" charset="0"/>
              </a:rPr>
              <a:t>young</a:t>
            </a:r>
            <a:r>
              <a:rPr lang="en-US" sz="1800" spc="-55" dirty="0">
                <a:solidFill>
                  <a:srgbClr val="585858"/>
                </a:solidFill>
                <a:latin typeface="Helvetica" panose="020B0604020202020204" pitchFamily="34" charset="0"/>
                <a:cs typeface="Helvetica" panose="020B0604020202020204" pitchFamily="34" charset="0"/>
              </a:rPr>
              <a:t> </a:t>
            </a:r>
            <a:r>
              <a:rPr lang="en-US" sz="1800" spc="-10" dirty="0">
                <a:solidFill>
                  <a:srgbClr val="585858"/>
                </a:solidFill>
                <a:latin typeface="Helvetica" panose="020B0604020202020204" pitchFamily="34" charset="0"/>
                <a:cs typeface="Helvetica" panose="020B0604020202020204" pitchFamily="34" charset="0"/>
              </a:rPr>
              <a:t>professionals </a:t>
            </a:r>
            <a:r>
              <a:rPr lang="it-IT" sz="1800" dirty="0" err="1">
                <a:solidFill>
                  <a:srgbClr val="585858"/>
                </a:solidFill>
                <a:latin typeface="Helvetica" panose="020B0604020202020204" pitchFamily="34" charset="0"/>
                <a:cs typeface="Helvetica" panose="020B0604020202020204" pitchFamily="34" charset="0"/>
              </a:rPr>
              <a:t>will</a:t>
            </a:r>
            <a:r>
              <a:rPr lang="it-IT" sz="1800" dirty="0">
                <a:solidFill>
                  <a:srgbClr val="585858"/>
                </a:solidFill>
                <a:latin typeface="Helvetica" panose="020B0604020202020204" pitchFamily="34" charset="0"/>
                <a:cs typeface="Helvetica" panose="020B0604020202020204" pitchFamily="34" charset="0"/>
              </a:rPr>
              <a:t> be </a:t>
            </a:r>
            <a:r>
              <a:rPr lang="it-IT" sz="1800" dirty="0" err="1">
                <a:solidFill>
                  <a:srgbClr val="585858"/>
                </a:solidFill>
                <a:latin typeface="Helvetica" panose="020B0604020202020204" pitchFamily="34" charset="0"/>
                <a:cs typeface="Helvetica" panose="020B0604020202020204" pitchFamily="34" charset="0"/>
              </a:rPr>
              <a:t>enrolled</a:t>
            </a:r>
            <a:r>
              <a:rPr lang="it-IT" sz="1800" dirty="0">
                <a:solidFill>
                  <a:srgbClr val="585858"/>
                </a:solidFill>
                <a:latin typeface="Helvetica" panose="020B0604020202020204" pitchFamily="34" charset="0"/>
                <a:cs typeface="Helvetica" panose="020B0604020202020204" pitchFamily="34" charset="0"/>
              </a:rPr>
              <a:t> in </a:t>
            </a:r>
            <a:r>
              <a:rPr sz="1800" b="1" dirty="0">
                <a:solidFill>
                  <a:srgbClr val="585858"/>
                </a:solidFill>
                <a:latin typeface="Helvetica" panose="020B0604020202020204" pitchFamily="34" charset="0"/>
                <a:cs typeface="Helvetica" panose="020B0604020202020204" pitchFamily="34" charset="0"/>
              </a:rPr>
              <a:t>a</a:t>
            </a:r>
            <a:r>
              <a:rPr sz="1800" b="1" spc="490"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6-</a:t>
            </a:r>
            <a:r>
              <a:rPr sz="1800" b="1" spc="-10" dirty="0">
                <a:solidFill>
                  <a:srgbClr val="585858"/>
                </a:solidFill>
                <a:latin typeface="Helvetica" panose="020B0604020202020204" pitchFamily="34" charset="0"/>
                <a:cs typeface="Helvetica" panose="020B0604020202020204" pitchFamily="34" charset="0"/>
              </a:rPr>
              <a:t>month </a:t>
            </a:r>
            <a:r>
              <a:rPr sz="1800" b="1" dirty="0">
                <a:solidFill>
                  <a:srgbClr val="585858"/>
                </a:solidFill>
                <a:latin typeface="Helvetica" panose="020B0604020202020204" pitchFamily="34" charset="0"/>
                <a:cs typeface="Helvetica" panose="020B0604020202020204" pitchFamily="34" charset="0"/>
              </a:rPr>
              <a:t>traineeship </a:t>
            </a:r>
            <a:r>
              <a:rPr sz="1800" b="1" dirty="0" err="1">
                <a:solidFill>
                  <a:srgbClr val="585858"/>
                </a:solidFill>
                <a:latin typeface="Helvetica" panose="020B0604020202020204" pitchFamily="34" charset="0"/>
                <a:cs typeface="Helvetica" panose="020B0604020202020204" pitchFamily="34" charset="0"/>
              </a:rPr>
              <a:t>programme</a:t>
            </a:r>
            <a:r>
              <a:rPr lang="nl-NL" sz="1800" b="1" dirty="0">
                <a:solidFill>
                  <a:srgbClr val="585858"/>
                </a:solidFill>
                <a:latin typeface="Helvetica" panose="020B0604020202020204" pitchFamily="34" charset="0"/>
                <a:cs typeface="Helvetica" panose="020B0604020202020204" pitchFamily="34" charset="0"/>
              </a:rPr>
              <a:t>.</a:t>
            </a:r>
            <a:endParaRPr sz="1800" dirty="0">
              <a:latin typeface="Helvetica" panose="020B0604020202020204" pitchFamily="34" charset="0"/>
              <a:cs typeface="Helvetica" panose="020B0604020202020204" pitchFamily="34" charset="0"/>
            </a:endParaRPr>
          </a:p>
        </p:txBody>
      </p:sp>
      <p:sp>
        <p:nvSpPr>
          <p:cNvPr id="9" name="object 9"/>
          <p:cNvSpPr txBox="1"/>
          <p:nvPr/>
        </p:nvSpPr>
        <p:spPr>
          <a:xfrm>
            <a:off x="8917940" y="2800743"/>
            <a:ext cx="2966085" cy="1244600"/>
          </a:xfrm>
          <a:prstGeom prst="rect">
            <a:avLst/>
          </a:prstGeom>
        </p:spPr>
        <p:txBody>
          <a:bodyPr vert="horz" wrap="square" lIns="0" tIns="12065" rIns="0" bIns="0" rtlCol="0">
            <a:spAutoFit/>
          </a:bodyPr>
          <a:lstStyle/>
          <a:p>
            <a:pPr marL="12065" marR="5080" algn="ctr">
              <a:lnSpc>
                <a:spcPct val="100000"/>
              </a:lnSpc>
              <a:spcBef>
                <a:spcPts val="95"/>
              </a:spcBef>
            </a:pPr>
            <a:r>
              <a:rPr sz="1600" spc="-20" dirty="0">
                <a:solidFill>
                  <a:srgbClr val="FFFFFF"/>
                </a:solidFill>
                <a:latin typeface="Helvetica" panose="020B0604020202020204" pitchFamily="34" charset="0"/>
                <a:cs typeface="Helvetica" panose="020B0604020202020204" pitchFamily="34" charset="0"/>
              </a:rPr>
              <a:t>The</a:t>
            </a:r>
            <a:r>
              <a:rPr sz="1600" spc="-45"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YPD</a:t>
            </a:r>
            <a:r>
              <a:rPr sz="1600" spc="-25" dirty="0">
                <a:solidFill>
                  <a:srgbClr val="FFFFFF"/>
                </a:solidFill>
                <a:latin typeface="Helvetica" panose="020B0604020202020204" pitchFamily="34" charset="0"/>
                <a:cs typeface="Helvetica" panose="020B0604020202020204" pitchFamily="34" charset="0"/>
              </a:rPr>
              <a:t> </a:t>
            </a:r>
            <a:r>
              <a:rPr sz="1600" spc="-30" dirty="0">
                <a:solidFill>
                  <a:srgbClr val="FFFFFF"/>
                </a:solidFill>
                <a:latin typeface="Helvetica" panose="020B0604020202020204" pitchFamily="34" charset="0"/>
                <a:cs typeface="Helvetica" panose="020B0604020202020204" pitchFamily="34" charset="0"/>
              </a:rPr>
              <a:t>traineeship</a:t>
            </a:r>
            <a:r>
              <a:rPr sz="1600" spc="-35" dirty="0">
                <a:solidFill>
                  <a:srgbClr val="FFFFFF"/>
                </a:solidFill>
                <a:latin typeface="Helvetica" panose="020B0604020202020204" pitchFamily="34" charset="0"/>
                <a:cs typeface="Helvetica" panose="020B0604020202020204" pitchFamily="34" charset="0"/>
              </a:rPr>
              <a:t> represents</a:t>
            </a:r>
            <a:r>
              <a:rPr sz="1600" spc="-25" dirty="0">
                <a:solidFill>
                  <a:srgbClr val="FFFFFF"/>
                </a:solidFill>
                <a:latin typeface="Helvetica" panose="020B0604020202020204" pitchFamily="34" charset="0"/>
                <a:cs typeface="Helvetica" panose="020B0604020202020204" pitchFamily="34" charset="0"/>
              </a:rPr>
              <a:t> </a:t>
            </a:r>
            <a:r>
              <a:rPr sz="1600" spc="-50" dirty="0">
                <a:solidFill>
                  <a:srgbClr val="FFFFFF"/>
                </a:solidFill>
                <a:latin typeface="Helvetica" panose="020B0604020202020204" pitchFamily="34" charset="0"/>
                <a:cs typeface="Helvetica" panose="020B0604020202020204" pitchFamily="34" charset="0"/>
              </a:rPr>
              <a:t>a </a:t>
            </a:r>
            <a:r>
              <a:rPr sz="1600" spc="-40" dirty="0">
                <a:solidFill>
                  <a:srgbClr val="FFFFFF"/>
                </a:solidFill>
                <a:latin typeface="Helvetica" panose="020B0604020202020204" pitchFamily="34" charset="0"/>
                <a:cs typeface="Helvetica" panose="020B0604020202020204" pitchFamily="34" charset="0"/>
              </a:rPr>
              <a:t>transformative</a:t>
            </a:r>
            <a:r>
              <a:rPr sz="1600" spc="-20" dirty="0">
                <a:solidFill>
                  <a:srgbClr val="FFFFFF"/>
                </a:solidFill>
                <a:latin typeface="Helvetica" panose="020B0604020202020204" pitchFamily="34" charset="0"/>
                <a:cs typeface="Helvetica" panose="020B0604020202020204" pitchFamily="34" charset="0"/>
              </a:rPr>
              <a:t> </a:t>
            </a:r>
            <a:r>
              <a:rPr sz="1600" spc="-50" dirty="0">
                <a:solidFill>
                  <a:srgbClr val="FFFFFF"/>
                </a:solidFill>
                <a:latin typeface="Helvetica" panose="020B0604020202020204" pitchFamily="34" charset="0"/>
                <a:cs typeface="Helvetica" panose="020B0604020202020204" pitchFamily="34" charset="0"/>
              </a:rPr>
              <a:t>field</a:t>
            </a:r>
            <a:r>
              <a:rPr sz="1600" spc="-30"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experience </a:t>
            </a:r>
            <a:r>
              <a:rPr sz="1600" spc="-20" dirty="0">
                <a:solidFill>
                  <a:srgbClr val="FFFFFF"/>
                </a:solidFill>
                <a:latin typeface="Helvetica" panose="020B0604020202020204" pitchFamily="34" charset="0"/>
                <a:cs typeface="Helvetica" panose="020B0604020202020204" pitchFamily="34" charset="0"/>
              </a:rPr>
              <a:t>for</a:t>
            </a:r>
            <a:r>
              <a:rPr sz="1600" spc="5"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young</a:t>
            </a:r>
            <a:r>
              <a:rPr sz="1600" spc="15"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professionals</a:t>
            </a:r>
            <a:r>
              <a:rPr sz="1600" dirty="0">
                <a:solidFill>
                  <a:srgbClr val="FFFFFF"/>
                </a:solidFill>
                <a:latin typeface="Helvetica" panose="020B0604020202020204" pitchFamily="34" charset="0"/>
                <a:cs typeface="Helvetica" panose="020B0604020202020204" pitchFamily="34" charset="0"/>
              </a:rPr>
              <a:t> on</a:t>
            </a:r>
            <a:r>
              <a:rPr sz="1600" spc="-5"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their </a:t>
            </a:r>
            <a:r>
              <a:rPr sz="1600" spc="-40" dirty="0">
                <a:solidFill>
                  <a:srgbClr val="FFFFFF"/>
                </a:solidFill>
                <a:latin typeface="Helvetica" panose="020B0604020202020204" pitchFamily="34" charset="0"/>
                <a:cs typeface="Helvetica" panose="020B0604020202020204" pitchFamily="34" charset="0"/>
              </a:rPr>
              <a:t>early</a:t>
            </a:r>
            <a:r>
              <a:rPr sz="1600" spc="-75" dirty="0">
                <a:solidFill>
                  <a:srgbClr val="FFFFFF"/>
                </a:solidFill>
                <a:latin typeface="Helvetica" panose="020B0604020202020204" pitchFamily="34" charset="0"/>
                <a:cs typeface="Helvetica" panose="020B0604020202020204" pitchFamily="34" charset="0"/>
              </a:rPr>
              <a:t> </a:t>
            </a:r>
            <a:r>
              <a:rPr sz="1600" spc="-60" dirty="0">
                <a:solidFill>
                  <a:srgbClr val="FFFFFF"/>
                </a:solidFill>
                <a:latin typeface="Helvetica" panose="020B0604020202020204" pitchFamily="34" charset="0"/>
                <a:cs typeface="Helvetica" panose="020B0604020202020204" pitchFamily="34" charset="0"/>
              </a:rPr>
              <a:t>career</a:t>
            </a:r>
            <a:r>
              <a:rPr sz="1600" spc="-55"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path</a:t>
            </a:r>
            <a:r>
              <a:rPr sz="1600" spc="-75"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in</a:t>
            </a:r>
            <a:r>
              <a:rPr sz="1600" spc="-65" dirty="0">
                <a:solidFill>
                  <a:srgbClr val="FFFFFF"/>
                </a:solidFill>
                <a:latin typeface="Helvetica" panose="020B0604020202020204" pitchFamily="34" charset="0"/>
                <a:cs typeface="Helvetica" panose="020B0604020202020204" pitchFamily="34" charset="0"/>
              </a:rPr>
              <a:t> </a:t>
            </a:r>
            <a:r>
              <a:rPr sz="1600" spc="-25" dirty="0">
                <a:solidFill>
                  <a:srgbClr val="FFFFFF"/>
                </a:solidFill>
                <a:latin typeface="Helvetica" panose="020B0604020202020204" pitchFamily="34" charset="0"/>
                <a:cs typeface="Helvetica" panose="020B0604020202020204" pitchFamily="34" charset="0"/>
              </a:rPr>
              <a:t>the</a:t>
            </a:r>
            <a:r>
              <a:rPr sz="1600" spc="-65" dirty="0">
                <a:solidFill>
                  <a:srgbClr val="FFFFFF"/>
                </a:solidFill>
                <a:latin typeface="Helvetica" panose="020B0604020202020204" pitchFamily="34" charset="0"/>
                <a:cs typeface="Helvetica" panose="020B0604020202020204" pitchFamily="34" charset="0"/>
              </a:rPr>
              <a:t> </a:t>
            </a:r>
            <a:r>
              <a:rPr sz="1600" spc="-50" dirty="0">
                <a:solidFill>
                  <a:srgbClr val="FFFFFF"/>
                </a:solidFill>
                <a:latin typeface="Helvetica" panose="020B0604020202020204" pitchFamily="34" charset="0"/>
                <a:cs typeface="Helvetica" panose="020B0604020202020204" pitchFamily="34" charset="0"/>
              </a:rPr>
              <a:t>field</a:t>
            </a:r>
            <a:r>
              <a:rPr sz="1600" spc="-75" dirty="0">
                <a:solidFill>
                  <a:srgbClr val="FFFFFF"/>
                </a:solidFill>
                <a:latin typeface="Helvetica" panose="020B0604020202020204" pitchFamily="34" charset="0"/>
                <a:cs typeface="Helvetica" panose="020B0604020202020204" pitchFamily="34" charset="0"/>
              </a:rPr>
              <a:t> </a:t>
            </a:r>
            <a:r>
              <a:rPr sz="1600" spc="-25" dirty="0">
                <a:solidFill>
                  <a:srgbClr val="FFFFFF"/>
                </a:solidFill>
                <a:latin typeface="Helvetica" panose="020B0604020202020204" pitchFamily="34" charset="0"/>
                <a:cs typeface="Helvetica" panose="020B0604020202020204" pitchFamily="34" charset="0"/>
              </a:rPr>
              <a:t>of </a:t>
            </a:r>
            <a:r>
              <a:rPr sz="1600" spc="-40" dirty="0">
                <a:solidFill>
                  <a:srgbClr val="FFFFFF"/>
                </a:solidFill>
                <a:latin typeface="Helvetica" panose="020B0604020202020204" pitchFamily="34" charset="0"/>
                <a:cs typeface="Helvetica" panose="020B0604020202020204" pitchFamily="34" charset="0"/>
              </a:rPr>
              <a:t>international</a:t>
            </a:r>
            <a:r>
              <a:rPr sz="1600" spc="-30"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cooperation.</a:t>
            </a:r>
            <a:endParaRPr sz="1600" dirty="0">
              <a:latin typeface="Helvetica" panose="020B0604020202020204" pitchFamily="34" charset="0"/>
              <a:cs typeface="Helvetica" panose="020B0604020202020204" pitchFamily="34" charset="0"/>
            </a:endParaRPr>
          </a:p>
        </p:txBody>
      </p:sp>
      <p:sp>
        <p:nvSpPr>
          <p:cNvPr id="10" name="object 10"/>
          <p:cNvSpPr txBox="1"/>
          <p:nvPr/>
        </p:nvSpPr>
        <p:spPr>
          <a:xfrm>
            <a:off x="8902700" y="4419600"/>
            <a:ext cx="2920365" cy="1735732"/>
          </a:xfrm>
          <a:prstGeom prst="rect">
            <a:avLst/>
          </a:prstGeom>
        </p:spPr>
        <p:txBody>
          <a:bodyPr vert="horz" wrap="square" lIns="0" tIns="12065" rIns="0" bIns="0" rtlCol="0">
            <a:spAutoFit/>
          </a:bodyPr>
          <a:lstStyle/>
          <a:p>
            <a:pPr marL="12700" marR="5080" indent="1270" algn="ctr">
              <a:lnSpc>
                <a:spcPct val="100000"/>
              </a:lnSpc>
              <a:spcBef>
                <a:spcPts val="95"/>
              </a:spcBef>
            </a:pPr>
            <a:r>
              <a:rPr sz="1600" b="1" dirty="0">
                <a:solidFill>
                  <a:srgbClr val="FFFFFF"/>
                </a:solidFill>
                <a:latin typeface="Helvetica" panose="020B0604020202020204" pitchFamily="34" charset="0"/>
                <a:cs typeface="Helvetica" panose="020B0604020202020204" pitchFamily="34" charset="0"/>
              </a:rPr>
              <a:t>This</a:t>
            </a:r>
            <a:r>
              <a:rPr sz="1600" b="1" spc="85" dirty="0">
                <a:solidFill>
                  <a:srgbClr val="FFFFFF"/>
                </a:solidFill>
                <a:latin typeface="Helvetica" panose="020B0604020202020204" pitchFamily="34" charset="0"/>
                <a:cs typeface="Helvetica" panose="020B0604020202020204" pitchFamily="34" charset="0"/>
              </a:rPr>
              <a:t> </a:t>
            </a:r>
            <a:r>
              <a:rPr sz="1600" b="1" dirty="0">
                <a:solidFill>
                  <a:srgbClr val="FFFFFF"/>
                </a:solidFill>
                <a:latin typeface="Helvetica" panose="020B0604020202020204" pitchFamily="34" charset="0"/>
                <a:cs typeface="Helvetica" panose="020B0604020202020204" pitchFamily="34" charset="0"/>
              </a:rPr>
              <a:t>programme</a:t>
            </a:r>
            <a:r>
              <a:rPr sz="1600" b="1" spc="100"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contributes </a:t>
            </a:r>
            <a:r>
              <a:rPr sz="1600" b="1" dirty="0">
                <a:solidFill>
                  <a:srgbClr val="FFFFFF"/>
                </a:solidFill>
                <a:latin typeface="Helvetica" panose="020B0604020202020204" pitchFamily="34" charset="0"/>
                <a:cs typeface="Helvetica" panose="020B0604020202020204" pitchFamily="34" charset="0"/>
              </a:rPr>
              <a:t>to</a:t>
            </a:r>
            <a:r>
              <a:rPr sz="1600" b="1" spc="20" dirty="0">
                <a:solidFill>
                  <a:srgbClr val="FFFFFF"/>
                </a:solidFill>
                <a:latin typeface="Helvetica" panose="020B0604020202020204" pitchFamily="34" charset="0"/>
                <a:cs typeface="Helvetica" panose="020B0604020202020204" pitchFamily="34" charset="0"/>
              </a:rPr>
              <a:t> </a:t>
            </a:r>
            <a:r>
              <a:rPr sz="1600" b="1" dirty="0">
                <a:solidFill>
                  <a:srgbClr val="FFFFFF"/>
                </a:solidFill>
                <a:latin typeface="Helvetica" panose="020B0604020202020204" pitchFamily="34" charset="0"/>
                <a:cs typeface="Helvetica" panose="020B0604020202020204" pitchFamily="34" charset="0"/>
              </a:rPr>
              <a:t>the</a:t>
            </a:r>
            <a:r>
              <a:rPr sz="1600" b="1" spc="25" dirty="0">
                <a:solidFill>
                  <a:srgbClr val="FFFFFF"/>
                </a:solidFill>
                <a:latin typeface="Helvetica" panose="020B0604020202020204" pitchFamily="34" charset="0"/>
                <a:cs typeface="Helvetica" panose="020B0604020202020204" pitchFamily="34" charset="0"/>
              </a:rPr>
              <a:t> </a:t>
            </a:r>
            <a:r>
              <a:rPr sz="1600" b="1" dirty="0">
                <a:solidFill>
                  <a:srgbClr val="FFFFFF"/>
                </a:solidFill>
                <a:latin typeface="Helvetica" panose="020B0604020202020204" pitchFamily="34" charset="0"/>
                <a:cs typeface="Helvetica" panose="020B0604020202020204" pitchFamily="34" charset="0"/>
              </a:rPr>
              <a:t>implementation of</a:t>
            </a:r>
            <a:r>
              <a:rPr sz="1600" b="1" spc="30" dirty="0">
                <a:solidFill>
                  <a:srgbClr val="FFFFFF"/>
                </a:solidFill>
                <a:latin typeface="Helvetica" panose="020B0604020202020204" pitchFamily="34" charset="0"/>
                <a:cs typeface="Helvetica" panose="020B0604020202020204" pitchFamily="34" charset="0"/>
              </a:rPr>
              <a:t> </a:t>
            </a:r>
            <a:r>
              <a:rPr sz="1600" b="1" spc="-25" dirty="0">
                <a:solidFill>
                  <a:srgbClr val="FFFFFF"/>
                </a:solidFill>
                <a:latin typeface="Helvetica" panose="020B0604020202020204" pitchFamily="34" charset="0"/>
                <a:cs typeface="Helvetica" panose="020B0604020202020204" pitchFamily="34" charset="0"/>
              </a:rPr>
              <a:t>the </a:t>
            </a:r>
            <a:r>
              <a:rPr sz="1600" b="1" dirty="0">
                <a:solidFill>
                  <a:srgbClr val="FFFFFF"/>
                </a:solidFill>
                <a:latin typeface="Helvetica" panose="020B0604020202020204" pitchFamily="34" charset="0"/>
                <a:cs typeface="Helvetica" panose="020B0604020202020204" pitchFamily="34" charset="0"/>
              </a:rPr>
              <a:t>Sustainable</a:t>
            </a:r>
            <a:r>
              <a:rPr sz="1600" b="1" spc="130"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Development </a:t>
            </a:r>
            <a:r>
              <a:rPr sz="1600" b="1" dirty="0">
                <a:solidFill>
                  <a:srgbClr val="FFFFFF"/>
                </a:solidFill>
                <a:latin typeface="Helvetica" panose="020B0604020202020204" pitchFamily="34" charset="0"/>
                <a:cs typeface="Helvetica" panose="020B0604020202020204" pitchFamily="34" charset="0"/>
              </a:rPr>
              <a:t>Goals</a:t>
            </a:r>
            <a:r>
              <a:rPr sz="1600" b="1" spc="45" dirty="0">
                <a:solidFill>
                  <a:srgbClr val="FFFFFF"/>
                </a:solidFill>
                <a:latin typeface="Helvetica" panose="020B0604020202020204" pitchFamily="34" charset="0"/>
                <a:cs typeface="Helvetica" panose="020B0604020202020204" pitchFamily="34" charset="0"/>
              </a:rPr>
              <a:t> </a:t>
            </a:r>
            <a:r>
              <a:rPr sz="1600" b="1" dirty="0">
                <a:solidFill>
                  <a:srgbClr val="FFFFFF"/>
                </a:solidFill>
                <a:latin typeface="Helvetica" panose="020B0604020202020204" pitchFamily="34" charset="0"/>
                <a:cs typeface="Helvetica" panose="020B0604020202020204" pitchFamily="34" charset="0"/>
              </a:rPr>
              <a:t>in</a:t>
            </a:r>
            <a:r>
              <a:rPr sz="1600" b="1" spc="50"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different </a:t>
            </a:r>
            <a:r>
              <a:rPr sz="1600" b="1" dirty="0">
                <a:solidFill>
                  <a:srgbClr val="FFFFFF"/>
                </a:solidFill>
                <a:latin typeface="Helvetica" panose="020B0604020202020204" pitchFamily="34" charset="0"/>
                <a:cs typeface="Helvetica" panose="020B0604020202020204" pitchFamily="34" charset="0"/>
              </a:rPr>
              <a:t>geographical</a:t>
            </a:r>
            <a:r>
              <a:rPr sz="1600" b="1" spc="75"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areas</a:t>
            </a:r>
            <a:r>
              <a:rPr sz="1600" b="1" spc="85" dirty="0">
                <a:solidFill>
                  <a:srgbClr val="FFFFFF"/>
                </a:solidFill>
                <a:latin typeface="Helvetica" panose="020B0604020202020204" pitchFamily="34" charset="0"/>
                <a:cs typeface="Helvetica" panose="020B0604020202020204" pitchFamily="34" charset="0"/>
              </a:rPr>
              <a:t> </a:t>
            </a:r>
            <a:r>
              <a:rPr sz="1600" b="1" dirty="0">
                <a:solidFill>
                  <a:srgbClr val="FFFFFF"/>
                </a:solidFill>
                <a:latin typeface="Helvetica" panose="020B0604020202020204" pitchFamily="34" charset="0"/>
                <a:cs typeface="Helvetica" panose="020B0604020202020204" pitchFamily="34" charset="0"/>
              </a:rPr>
              <a:t>and</a:t>
            </a:r>
            <a:r>
              <a:rPr sz="1600" b="1" spc="70"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within </a:t>
            </a:r>
            <a:r>
              <a:rPr sz="1600" b="1" dirty="0">
                <a:solidFill>
                  <a:srgbClr val="FFFFFF"/>
                </a:solidFill>
                <a:latin typeface="Helvetica" panose="020B0604020202020204" pitchFamily="34" charset="0"/>
                <a:cs typeface="Helvetica" panose="020B0604020202020204" pitchFamily="34" charset="0"/>
              </a:rPr>
              <a:t>various</a:t>
            </a:r>
            <a:r>
              <a:rPr sz="1600" b="1" spc="-35"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sectors</a:t>
            </a:r>
            <a:r>
              <a:rPr sz="1600" b="1" spc="-15" dirty="0">
                <a:solidFill>
                  <a:srgbClr val="FFFFFF"/>
                </a:solidFill>
                <a:latin typeface="Helvetica" panose="020B0604020202020204" pitchFamily="34" charset="0"/>
                <a:cs typeface="Helvetica" panose="020B0604020202020204" pitchFamily="34" charset="0"/>
              </a:rPr>
              <a:t> </a:t>
            </a:r>
            <a:r>
              <a:rPr sz="1600" b="1" dirty="0">
                <a:solidFill>
                  <a:srgbClr val="FFFFFF"/>
                </a:solidFill>
                <a:latin typeface="Helvetica" panose="020B0604020202020204" pitchFamily="34" charset="0"/>
                <a:cs typeface="Helvetica" panose="020B0604020202020204" pitchFamily="34" charset="0"/>
              </a:rPr>
              <a:t>of</a:t>
            </a:r>
            <a:r>
              <a:rPr sz="1600" b="1" spc="-20" dirty="0">
                <a:solidFill>
                  <a:srgbClr val="FFFFFF"/>
                </a:solidFill>
                <a:latin typeface="Helvetica" panose="020B0604020202020204" pitchFamily="34" charset="0"/>
                <a:cs typeface="Helvetica" panose="020B0604020202020204" pitchFamily="34" charset="0"/>
              </a:rPr>
              <a:t> </a:t>
            </a:r>
            <a:r>
              <a:rPr sz="1600" b="1" spc="-10" dirty="0">
                <a:solidFill>
                  <a:srgbClr val="FFFFFF"/>
                </a:solidFill>
                <a:latin typeface="Helvetica" panose="020B0604020202020204" pitchFamily="34" charset="0"/>
                <a:cs typeface="Helvetica" panose="020B0604020202020204" pitchFamily="34" charset="0"/>
              </a:rPr>
              <a:t>expertise.</a:t>
            </a:r>
            <a:endParaRPr sz="1600" dirty="0">
              <a:latin typeface="Helvetica" panose="020B0604020202020204" pitchFamily="34" charset="0"/>
              <a:cs typeface="Helvetica" panose="020B0604020202020204" pitchFamily="34" charset="0"/>
            </a:endParaRPr>
          </a:p>
        </p:txBody>
      </p:sp>
      <p:pic>
        <p:nvPicPr>
          <p:cNvPr id="13" name="Picture 12" descr="A black background with blue and orange dots&#10;&#10;Description automatically generated">
            <a:extLst>
              <a:ext uri="{FF2B5EF4-FFF2-40B4-BE49-F238E27FC236}">
                <a16:creationId xmlns:a16="http://schemas.microsoft.com/office/drawing/2014/main" id="{6A1311D7-1DE3-1B53-3175-A87B49085FB8}"/>
              </a:ext>
            </a:extLst>
          </p:cNvPr>
          <p:cNvPicPr>
            <a:picLocks noChangeAspect="1"/>
          </p:cNvPicPr>
          <p:nvPr/>
        </p:nvPicPr>
        <p:blipFill>
          <a:blip r:embed="rId3">
            <a:biLevel thresh="25000"/>
            <a:extLst>
              <a:ext uri="{28A0092B-C50C-407E-A947-70E740481C1C}">
                <a14:useLocalDpi xmlns:a14="http://schemas.microsoft.com/office/drawing/2010/main" val="0"/>
              </a:ext>
            </a:extLst>
          </a:blip>
          <a:stretch>
            <a:fillRect/>
          </a:stretch>
        </p:blipFill>
        <p:spPr>
          <a:xfrm>
            <a:off x="9214947" y="815394"/>
            <a:ext cx="2365523" cy="148156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846179" y="6367678"/>
            <a:ext cx="102870" cy="208915"/>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888888"/>
                </a:solidFill>
                <a:latin typeface="Calibri"/>
                <a:cs typeface="Calibri"/>
              </a:rPr>
              <a:t>3</a:t>
            </a:r>
            <a:endParaRPr sz="1200">
              <a:latin typeface="Calibri"/>
              <a:cs typeface="Calibri"/>
            </a:endParaRPr>
          </a:p>
        </p:txBody>
      </p:sp>
      <p:sp>
        <p:nvSpPr>
          <p:cNvPr id="3" name="object 3"/>
          <p:cNvSpPr txBox="1">
            <a:spLocks noGrp="1"/>
          </p:cNvSpPr>
          <p:nvPr>
            <p:ph type="title"/>
          </p:nvPr>
        </p:nvSpPr>
        <p:spPr>
          <a:xfrm>
            <a:off x="560705" y="645648"/>
            <a:ext cx="10806430" cy="629018"/>
          </a:xfrm>
          <a:prstGeom prst="rect">
            <a:avLst/>
          </a:prstGeom>
        </p:spPr>
        <p:txBody>
          <a:bodyPr vert="horz" wrap="square" lIns="0" tIns="13335" rIns="0" bIns="0" rtlCol="0">
            <a:spAutoFit/>
          </a:bodyPr>
          <a:lstStyle/>
          <a:p>
            <a:pPr marL="43180">
              <a:lnSpc>
                <a:spcPct val="100000"/>
              </a:lnSpc>
              <a:spcBef>
                <a:spcPts val="105"/>
              </a:spcBef>
            </a:pPr>
            <a:r>
              <a:rPr sz="4000" spc="-155" dirty="0"/>
              <a:t>YPD</a:t>
            </a:r>
            <a:r>
              <a:rPr sz="4000" spc="-409" dirty="0"/>
              <a:t> </a:t>
            </a:r>
            <a:r>
              <a:rPr sz="4000" spc="-180" dirty="0"/>
              <a:t>Objectives</a:t>
            </a:r>
          </a:p>
        </p:txBody>
      </p:sp>
      <p:sp>
        <p:nvSpPr>
          <p:cNvPr id="4" name="object 4"/>
          <p:cNvSpPr/>
          <p:nvPr/>
        </p:nvSpPr>
        <p:spPr>
          <a:xfrm>
            <a:off x="4408526" y="2119045"/>
            <a:ext cx="1079500" cy="974090"/>
          </a:xfrm>
          <a:custGeom>
            <a:avLst/>
            <a:gdLst/>
            <a:ahLst/>
            <a:cxnLst/>
            <a:rect l="l" t="t" r="r" b="b"/>
            <a:pathLst>
              <a:path w="1079500" h="974089">
                <a:moveTo>
                  <a:pt x="539495" y="0"/>
                </a:moveTo>
                <a:lnTo>
                  <a:pt x="490392" y="1990"/>
                </a:lnTo>
                <a:lnTo>
                  <a:pt x="442524" y="7846"/>
                </a:lnTo>
                <a:lnTo>
                  <a:pt x="396081" y="17397"/>
                </a:lnTo>
                <a:lnTo>
                  <a:pt x="351253" y="30469"/>
                </a:lnTo>
                <a:lnTo>
                  <a:pt x="308232" y="46891"/>
                </a:lnTo>
                <a:lnTo>
                  <a:pt x="267207" y="66491"/>
                </a:lnTo>
                <a:lnTo>
                  <a:pt x="228370" y="89097"/>
                </a:lnTo>
                <a:lnTo>
                  <a:pt x="191911" y="114536"/>
                </a:lnTo>
                <a:lnTo>
                  <a:pt x="158019" y="142636"/>
                </a:lnTo>
                <a:lnTo>
                  <a:pt x="126887" y="173226"/>
                </a:lnTo>
                <a:lnTo>
                  <a:pt x="98703" y="206134"/>
                </a:lnTo>
                <a:lnTo>
                  <a:pt x="73660" y="241187"/>
                </a:lnTo>
                <a:lnTo>
                  <a:pt x="51946" y="278213"/>
                </a:lnTo>
                <a:lnTo>
                  <a:pt x="33753" y="317040"/>
                </a:lnTo>
                <a:lnTo>
                  <a:pt x="19272" y="357496"/>
                </a:lnTo>
                <a:lnTo>
                  <a:pt x="8692" y="399409"/>
                </a:lnTo>
                <a:lnTo>
                  <a:pt x="2204" y="442607"/>
                </a:lnTo>
                <a:lnTo>
                  <a:pt x="0" y="486918"/>
                </a:lnTo>
                <a:lnTo>
                  <a:pt x="2204" y="531228"/>
                </a:lnTo>
                <a:lnTo>
                  <a:pt x="8692" y="574426"/>
                </a:lnTo>
                <a:lnTo>
                  <a:pt x="19272" y="616339"/>
                </a:lnTo>
                <a:lnTo>
                  <a:pt x="33753" y="656795"/>
                </a:lnTo>
                <a:lnTo>
                  <a:pt x="51946" y="695622"/>
                </a:lnTo>
                <a:lnTo>
                  <a:pt x="73660" y="732648"/>
                </a:lnTo>
                <a:lnTo>
                  <a:pt x="98703" y="767701"/>
                </a:lnTo>
                <a:lnTo>
                  <a:pt x="126887" y="800609"/>
                </a:lnTo>
                <a:lnTo>
                  <a:pt x="158019" y="831199"/>
                </a:lnTo>
                <a:lnTo>
                  <a:pt x="191911" y="859299"/>
                </a:lnTo>
                <a:lnTo>
                  <a:pt x="228370" y="884738"/>
                </a:lnTo>
                <a:lnTo>
                  <a:pt x="267208" y="907344"/>
                </a:lnTo>
                <a:lnTo>
                  <a:pt x="308232" y="926944"/>
                </a:lnTo>
                <a:lnTo>
                  <a:pt x="351253" y="943366"/>
                </a:lnTo>
                <a:lnTo>
                  <a:pt x="396081" y="956438"/>
                </a:lnTo>
                <a:lnTo>
                  <a:pt x="442524" y="965989"/>
                </a:lnTo>
                <a:lnTo>
                  <a:pt x="490392" y="971845"/>
                </a:lnTo>
                <a:lnTo>
                  <a:pt x="539495" y="973836"/>
                </a:lnTo>
                <a:lnTo>
                  <a:pt x="588599" y="971845"/>
                </a:lnTo>
                <a:lnTo>
                  <a:pt x="636467" y="965989"/>
                </a:lnTo>
                <a:lnTo>
                  <a:pt x="682910" y="956438"/>
                </a:lnTo>
                <a:lnTo>
                  <a:pt x="727738" y="943366"/>
                </a:lnTo>
                <a:lnTo>
                  <a:pt x="770759" y="926944"/>
                </a:lnTo>
                <a:lnTo>
                  <a:pt x="811783" y="907344"/>
                </a:lnTo>
                <a:lnTo>
                  <a:pt x="850621" y="884738"/>
                </a:lnTo>
                <a:lnTo>
                  <a:pt x="887080" y="859299"/>
                </a:lnTo>
                <a:lnTo>
                  <a:pt x="920972" y="831199"/>
                </a:lnTo>
                <a:lnTo>
                  <a:pt x="952104" y="800609"/>
                </a:lnTo>
                <a:lnTo>
                  <a:pt x="980288" y="767701"/>
                </a:lnTo>
                <a:lnTo>
                  <a:pt x="1005331" y="732648"/>
                </a:lnTo>
                <a:lnTo>
                  <a:pt x="1027045" y="695622"/>
                </a:lnTo>
                <a:lnTo>
                  <a:pt x="1045238" y="656795"/>
                </a:lnTo>
                <a:lnTo>
                  <a:pt x="1059719" y="616339"/>
                </a:lnTo>
                <a:lnTo>
                  <a:pt x="1070299" y="574426"/>
                </a:lnTo>
                <a:lnTo>
                  <a:pt x="1076787" y="531228"/>
                </a:lnTo>
                <a:lnTo>
                  <a:pt x="1078991" y="486918"/>
                </a:lnTo>
                <a:lnTo>
                  <a:pt x="1076787" y="442607"/>
                </a:lnTo>
                <a:lnTo>
                  <a:pt x="1070299" y="399409"/>
                </a:lnTo>
                <a:lnTo>
                  <a:pt x="1059719" y="357496"/>
                </a:lnTo>
                <a:lnTo>
                  <a:pt x="1045238" y="317040"/>
                </a:lnTo>
                <a:lnTo>
                  <a:pt x="1027045" y="278213"/>
                </a:lnTo>
                <a:lnTo>
                  <a:pt x="1005331" y="241187"/>
                </a:lnTo>
                <a:lnTo>
                  <a:pt x="980288" y="206134"/>
                </a:lnTo>
                <a:lnTo>
                  <a:pt x="952104" y="173226"/>
                </a:lnTo>
                <a:lnTo>
                  <a:pt x="920972" y="142636"/>
                </a:lnTo>
                <a:lnTo>
                  <a:pt x="887080" y="114536"/>
                </a:lnTo>
                <a:lnTo>
                  <a:pt x="850621" y="89097"/>
                </a:lnTo>
                <a:lnTo>
                  <a:pt x="811783" y="66491"/>
                </a:lnTo>
                <a:lnTo>
                  <a:pt x="770759" y="46891"/>
                </a:lnTo>
                <a:lnTo>
                  <a:pt x="727738" y="30469"/>
                </a:lnTo>
                <a:lnTo>
                  <a:pt x="682910" y="17397"/>
                </a:lnTo>
                <a:lnTo>
                  <a:pt x="636467" y="7846"/>
                </a:lnTo>
                <a:lnTo>
                  <a:pt x="588599" y="1990"/>
                </a:lnTo>
                <a:lnTo>
                  <a:pt x="539495" y="0"/>
                </a:lnTo>
                <a:close/>
              </a:path>
            </a:pathLst>
          </a:custGeom>
          <a:solidFill>
            <a:srgbClr val="F8AA13"/>
          </a:solidFill>
        </p:spPr>
        <p:txBody>
          <a:bodyPr wrap="square" lIns="0" tIns="0" rIns="0" bIns="0" rtlCol="0"/>
          <a:lstStyle/>
          <a:p>
            <a:endParaRPr/>
          </a:p>
        </p:txBody>
      </p:sp>
      <p:sp>
        <p:nvSpPr>
          <p:cNvPr id="5" name="object 5"/>
          <p:cNvSpPr txBox="1"/>
          <p:nvPr/>
        </p:nvSpPr>
        <p:spPr>
          <a:xfrm>
            <a:off x="4391508" y="2275205"/>
            <a:ext cx="3304692" cy="3581109"/>
          </a:xfrm>
          <a:prstGeom prst="rect">
            <a:avLst/>
          </a:prstGeom>
        </p:spPr>
        <p:txBody>
          <a:bodyPr vert="horz" wrap="square" lIns="0" tIns="15875" rIns="0" bIns="0" rtlCol="0">
            <a:spAutoFit/>
          </a:bodyPr>
          <a:lstStyle/>
          <a:p>
            <a:pPr marL="419734">
              <a:lnSpc>
                <a:spcPct val="100000"/>
              </a:lnSpc>
              <a:spcBef>
                <a:spcPts val="125"/>
              </a:spcBef>
            </a:pPr>
            <a:r>
              <a:rPr sz="4250" b="1" spc="-50" dirty="0">
                <a:solidFill>
                  <a:srgbClr val="FFFFFF"/>
                </a:solidFill>
                <a:latin typeface="Calibri"/>
                <a:cs typeface="Calibri"/>
              </a:rPr>
              <a:t>2</a:t>
            </a:r>
            <a:endParaRPr sz="4250" dirty="0">
              <a:latin typeface="Calibri"/>
              <a:cs typeface="Calibri"/>
            </a:endParaRPr>
          </a:p>
          <a:p>
            <a:pPr marL="12700">
              <a:lnSpc>
                <a:spcPct val="100000"/>
              </a:lnSpc>
              <a:spcBef>
                <a:spcPts val="3135"/>
              </a:spcBef>
            </a:pPr>
            <a:r>
              <a:rPr sz="3200" b="1" spc="-10" dirty="0">
                <a:solidFill>
                  <a:srgbClr val="585858"/>
                </a:solidFill>
                <a:latin typeface="Trebuchet MS"/>
                <a:cs typeface="Trebuchet MS"/>
              </a:rPr>
              <a:t>EXPERIENCE</a:t>
            </a:r>
            <a:endParaRPr sz="3200" dirty="0">
              <a:latin typeface="Trebuchet MS"/>
              <a:cs typeface="Trebuchet MS"/>
            </a:endParaRPr>
          </a:p>
          <a:p>
            <a:pPr marL="12700" marR="5080">
              <a:lnSpc>
                <a:spcPct val="100000"/>
              </a:lnSpc>
              <a:spcBef>
                <a:spcPts val="2780"/>
              </a:spcBef>
            </a:pPr>
            <a:r>
              <a:rPr lang="en-GB" sz="1800" spc="-10" dirty="0">
                <a:solidFill>
                  <a:srgbClr val="585858"/>
                </a:solidFill>
                <a:latin typeface="Trebuchet MS"/>
                <a:cs typeface="Trebuchet MS"/>
              </a:rPr>
              <a:t>Offering</a:t>
            </a:r>
            <a:r>
              <a:rPr lang="en-GB" sz="1800" spc="-60" dirty="0">
                <a:solidFill>
                  <a:srgbClr val="585858"/>
                </a:solidFill>
                <a:latin typeface="Trebuchet MS"/>
                <a:cs typeface="Trebuchet MS"/>
              </a:rPr>
              <a:t> </a:t>
            </a:r>
            <a:r>
              <a:rPr lang="en-GB" sz="1800" dirty="0">
                <a:solidFill>
                  <a:srgbClr val="585858"/>
                </a:solidFill>
                <a:latin typeface="Trebuchet MS"/>
                <a:cs typeface="Trebuchet MS"/>
              </a:rPr>
              <a:t>unique</a:t>
            </a:r>
            <a:r>
              <a:rPr lang="en-GB" sz="1800" spc="-95" dirty="0">
                <a:solidFill>
                  <a:srgbClr val="585858"/>
                </a:solidFill>
                <a:latin typeface="Trebuchet MS"/>
                <a:cs typeface="Trebuchet MS"/>
              </a:rPr>
              <a:t> </a:t>
            </a:r>
            <a:r>
              <a:rPr lang="en-GB" sz="1800" spc="-10" dirty="0">
                <a:solidFill>
                  <a:srgbClr val="585858"/>
                </a:solidFill>
                <a:latin typeface="Trebuchet MS"/>
                <a:cs typeface="Trebuchet MS"/>
              </a:rPr>
              <a:t>opportunities </a:t>
            </a:r>
            <a:r>
              <a:rPr lang="en-GB" spc="-10" dirty="0">
                <a:solidFill>
                  <a:srgbClr val="585858"/>
                </a:solidFill>
                <a:latin typeface="Trebuchet MS"/>
                <a:cs typeface="Trebuchet MS"/>
              </a:rPr>
              <a:t>for</a:t>
            </a:r>
            <a:r>
              <a:rPr lang="en-GB" sz="1800" spc="-80" dirty="0">
                <a:solidFill>
                  <a:srgbClr val="585858"/>
                </a:solidFill>
                <a:latin typeface="Trebuchet MS"/>
                <a:cs typeface="Trebuchet MS"/>
              </a:rPr>
              <a:t> </a:t>
            </a:r>
            <a:r>
              <a:rPr lang="en-GB" sz="1800" spc="-10" dirty="0">
                <a:solidFill>
                  <a:srgbClr val="585858"/>
                </a:solidFill>
                <a:latin typeface="Trebuchet MS"/>
                <a:cs typeface="Trebuchet MS"/>
              </a:rPr>
              <a:t>students</a:t>
            </a:r>
            <a:r>
              <a:rPr lang="en-GB" sz="1800" spc="-85" dirty="0">
                <a:solidFill>
                  <a:srgbClr val="585858"/>
                </a:solidFill>
                <a:latin typeface="Trebuchet MS"/>
                <a:cs typeface="Trebuchet MS"/>
              </a:rPr>
              <a:t> </a:t>
            </a:r>
            <a:r>
              <a:rPr lang="en-GB" sz="1800" dirty="0">
                <a:solidFill>
                  <a:srgbClr val="585858"/>
                </a:solidFill>
                <a:latin typeface="Trebuchet MS"/>
                <a:cs typeface="Trebuchet MS"/>
              </a:rPr>
              <a:t>and</a:t>
            </a:r>
            <a:r>
              <a:rPr lang="en-GB" sz="1800" spc="-65" dirty="0">
                <a:solidFill>
                  <a:srgbClr val="585858"/>
                </a:solidFill>
                <a:latin typeface="Trebuchet MS"/>
                <a:cs typeface="Trebuchet MS"/>
              </a:rPr>
              <a:t> </a:t>
            </a:r>
            <a:r>
              <a:rPr lang="en-GB" sz="1800" spc="-10" dirty="0">
                <a:solidFill>
                  <a:srgbClr val="585858"/>
                </a:solidFill>
                <a:latin typeface="Trebuchet MS"/>
                <a:cs typeface="Trebuchet MS"/>
              </a:rPr>
              <a:t>recent </a:t>
            </a:r>
            <a:r>
              <a:rPr lang="en-GB" sz="1800" dirty="0">
                <a:solidFill>
                  <a:srgbClr val="585858"/>
                </a:solidFill>
                <a:latin typeface="Trebuchet MS"/>
                <a:cs typeface="Trebuchet MS"/>
              </a:rPr>
              <a:t>graduates</a:t>
            </a:r>
            <a:r>
              <a:rPr lang="en-GB" sz="1800" spc="-105" dirty="0">
                <a:solidFill>
                  <a:srgbClr val="585858"/>
                </a:solidFill>
                <a:latin typeface="Trebuchet MS"/>
                <a:cs typeface="Trebuchet MS"/>
              </a:rPr>
              <a:t> </a:t>
            </a:r>
            <a:r>
              <a:rPr lang="en-GB" sz="1800" spc="-25" dirty="0">
                <a:solidFill>
                  <a:srgbClr val="585858"/>
                </a:solidFill>
                <a:latin typeface="Trebuchet MS"/>
                <a:cs typeface="Trebuchet MS"/>
              </a:rPr>
              <a:t>to </a:t>
            </a:r>
            <a:r>
              <a:rPr lang="en-GB" sz="1800" spc="-45" dirty="0">
                <a:solidFill>
                  <a:srgbClr val="585858"/>
                </a:solidFill>
                <a:latin typeface="Trebuchet MS"/>
                <a:cs typeface="Trebuchet MS"/>
              </a:rPr>
              <a:t>learn</a:t>
            </a:r>
            <a:r>
              <a:rPr lang="en-GB" sz="1800" spc="-90" dirty="0">
                <a:solidFill>
                  <a:srgbClr val="585858"/>
                </a:solidFill>
                <a:latin typeface="Trebuchet MS"/>
                <a:cs typeface="Trebuchet MS"/>
              </a:rPr>
              <a:t> </a:t>
            </a:r>
            <a:r>
              <a:rPr lang="en-GB" sz="1800" dirty="0">
                <a:solidFill>
                  <a:srgbClr val="585858"/>
                </a:solidFill>
                <a:latin typeface="Trebuchet MS"/>
                <a:cs typeface="Trebuchet MS"/>
              </a:rPr>
              <a:t>and</a:t>
            </a:r>
            <a:r>
              <a:rPr lang="en-GB" dirty="0">
                <a:solidFill>
                  <a:srgbClr val="585858"/>
                </a:solidFill>
                <a:latin typeface="Trebuchet MS"/>
                <a:cs typeface="Trebuchet MS"/>
              </a:rPr>
              <a:t> gain hands-on</a:t>
            </a:r>
            <a:r>
              <a:rPr lang="en-GB" sz="1800" spc="-70" dirty="0">
                <a:solidFill>
                  <a:srgbClr val="585858"/>
                </a:solidFill>
                <a:latin typeface="Trebuchet MS"/>
                <a:cs typeface="Trebuchet MS"/>
              </a:rPr>
              <a:t> </a:t>
            </a:r>
            <a:r>
              <a:rPr lang="en-GB" sz="1800" spc="-45" dirty="0">
                <a:solidFill>
                  <a:srgbClr val="585858"/>
                </a:solidFill>
                <a:latin typeface="Trebuchet MS"/>
                <a:cs typeface="Trebuchet MS"/>
              </a:rPr>
              <a:t>experience</a:t>
            </a:r>
            <a:r>
              <a:rPr lang="en-GB" sz="1800" spc="-70" dirty="0">
                <a:solidFill>
                  <a:srgbClr val="585858"/>
                </a:solidFill>
                <a:latin typeface="Trebuchet MS"/>
                <a:cs typeface="Trebuchet MS"/>
              </a:rPr>
              <a:t> </a:t>
            </a:r>
            <a:r>
              <a:rPr lang="en-GB" sz="1800" dirty="0">
                <a:solidFill>
                  <a:srgbClr val="585858"/>
                </a:solidFill>
                <a:latin typeface="Trebuchet MS"/>
                <a:cs typeface="Trebuchet MS"/>
              </a:rPr>
              <a:t>working</a:t>
            </a:r>
            <a:r>
              <a:rPr lang="en-GB" sz="1800" spc="-70" dirty="0">
                <a:solidFill>
                  <a:srgbClr val="585858"/>
                </a:solidFill>
                <a:latin typeface="Trebuchet MS"/>
                <a:cs typeface="Trebuchet MS"/>
              </a:rPr>
              <a:t> </a:t>
            </a:r>
            <a:r>
              <a:rPr lang="en-GB" sz="1800" spc="-10" dirty="0">
                <a:solidFill>
                  <a:srgbClr val="585858"/>
                </a:solidFill>
                <a:latin typeface="Trebuchet MS"/>
                <a:cs typeface="Trebuchet MS"/>
              </a:rPr>
              <a:t>on donor-funded projects, ideally in developing countries.</a:t>
            </a:r>
            <a:endParaRPr lang="en-GB" sz="1800" dirty="0">
              <a:latin typeface="Trebuchet MS"/>
              <a:cs typeface="Trebuchet MS"/>
            </a:endParaRPr>
          </a:p>
        </p:txBody>
      </p:sp>
      <p:sp>
        <p:nvSpPr>
          <p:cNvPr id="6" name="object 6"/>
          <p:cNvSpPr/>
          <p:nvPr/>
        </p:nvSpPr>
        <p:spPr>
          <a:xfrm>
            <a:off x="8200238" y="2119045"/>
            <a:ext cx="1047115" cy="972819"/>
          </a:xfrm>
          <a:custGeom>
            <a:avLst/>
            <a:gdLst/>
            <a:ahLst/>
            <a:cxnLst/>
            <a:rect l="l" t="t" r="r" b="b"/>
            <a:pathLst>
              <a:path w="1047115" h="972819">
                <a:moveTo>
                  <a:pt x="523494" y="0"/>
                </a:moveTo>
                <a:lnTo>
                  <a:pt x="473068" y="2225"/>
                </a:lnTo>
                <a:lnTo>
                  <a:pt x="424001" y="8766"/>
                </a:lnTo>
                <a:lnTo>
                  <a:pt x="376511" y="19419"/>
                </a:lnTo>
                <a:lnTo>
                  <a:pt x="330817" y="33980"/>
                </a:lnTo>
                <a:lnTo>
                  <a:pt x="287139" y="52245"/>
                </a:lnTo>
                <a:lnTo>
                  <a:pt x="245696" y="74010"/>
                </a:lnTo>
                <a:lnTo>
                  <a:pt x="206707" y="99071"/>
                </a:lnTo>
                <a:lnTo>
                  <a:pt x="170391" y="127225"/>
                </a:lnTo>
                <a:lnTo>
                  <a:pt x="136968" y="158268"/>
                </a:lnTo>
                <a:lnTo>
                  <a:pt x="106656" y="191996"/>
                </a:lnTo>
                <a:lnTo>
                  <a:pt x="79674" y="228206"/>
                </a:lnTo>
                <a:lnTo>
                  <a:pt x="56242" y="266692"/>
                </a:lnTo>
                <a:lnTo>
                  <a:pt x="36579" y="307253"/>
                </a:lnTo>
                <a:lnTo>
                  <a:pt x="20904" y="349683"/>
                </a:lnTo>
                <a:lnTo>
                  <a:pt x="9437" y="393780"/>
                </a:lnTo>
                <a:lnTo>
                  <a:pt x="2395" y="439338"/>
                </a:lnTo>
                <a:lnTo>
                  <a:pt x="0" y="486156"/>
                </a:lnTo>
                <a:lnTo>
                  <a:pt x="2395" y="532973"/>
                </a:lnTo>
                <a:lnTo>
                  <a:pt x="9437" y="578531"/>
                </a:lnTo>
                <a:lnTo>
                  <a:pt x="20904" y="622628"/>
                </a:lnTo>
                <a:lnTo>
                  <a:pt x="36579" y="665058"/>
                </a:lnTo>
                <a:lnTo>
                  <a:pt x="56242" y="705619"/>
                </a:lnTo>
                <a:lnTo>
                  <a:pt x="79674" y="744105"/>
                </a:lnTo>
                <a:lnTo>
                  <a:pt x="106656" y="780315"/>
                </a:lnTo>
                <a:lnTo>
                  <a:pt x="136968" y="814043"/>
                </a:lnTo>
                <a:lnTo>
                  <a:pt x="170391" y="845086"/>
                </a:lnTo>
                <a:lnTo>
                  <a:pt x="206707" y="873240"/>
                </a:lnTo>
                <a:lnTo>
                  <a:pt x="245696" y="898301"/>
                </a:lnTo>
                <a:lnTo>
                  <a:pt x="287139" y="920066"/>
                </a:lnTo>
                <a:lnTo>
                  <a:pt x="330817" y="938331"/>
                </a:lnTo>
                <a:lnTo>
                  <a:pt x="376511" y="952892"/>
                </a:lnTo>
                <a:lnTo>
                  <a:pt x="424001" y="963545"/>
                </a:lnTo>
                <a:lnTo>
                  <a:pt x="473068" y="970086"/>
                </a:lnTo>
                <a:lnTo>
                  <a:pt x="523494" y="972312"/>
                </a:lnTo>
                <a:lnTo>
                  <a:pt x="573919" y="970086"/>
                </a:lnTo>
                <a:lnTo>
                  <a:pt x="622986" y="963545"/>
                </a:lnTo>
                <a:lnTo>
                  <a:pt x="670476" y="952892"/>
                </a:lnTo>
                <a:lnTo>
                  <a:pt x="716170" y="938331"/>
                </a:lnTo>
                <a:lnTo>
                  <a:pt x="759848" y="920066"/>
                </a:lnTo>
                <a:lnTo>
                  <a:pt x="801291" y="898301"/>
                </a:lnTo>
                <a:lnTo>
                  <a:pt x="840280" y="873240"/>
                </a:lnTo>
                <a:lnTo>
                  <a:pt x="876596" y="845086"/>
                </a:lnTo>
                <a:lnTo>
                  <a:pt x="910019" y="814043"/>
                </a:lnTo>
                <a:lnTo>
                  <a:pt x="940331" y="780315"/>
                </a:lnTo>
                <a:lnTo>
                  <a:pt x="967313" y="744105"/>
                </a:lnTo>
                <a:lnTo>
                  <a:pt x="990745" y="705619"/>
                </a:lnTo>
                <a:lnTo>
                  <a:pt x="1010408" y="665058"/>
                </a:lnTo>
                <a:lnTo>
                  <a:pt x="1026083" y="622628"/>
                </a:lnTo>
                <a:lnTo>
                  <a:pt x="1037550" y="578531"/>
                </a:lnTo>
                <a:lnTo>
                  <a:pt x="1044592" y="532973"/>
                </a:lnTo>
                <a:lnTo>
                  <a:pt x="1046988" y="486156"/>
                </a:lnTo>
                <a:lnTo>
                  <a:pt x="1044592" y="439338"/>
                </a:lnTo>
                <a:lnTo>
                  <a:pt x="1037550" y="393780"/>
                </a:lnTo>
                <a:lnTo>
                  <a:pt x="1026083" y="349683"/>
                </a:lnTo>
                <a:lnTo>
                  <a:pt x="1010408" y="307253"/>
                </a:lnTo>
                <a:lnTo>
                  <a:pt x="990745" y="266692"/>
                </a:lnTo>
                <a:lnTo>
                  <a:pt x="967313" y="228206"/>
                </a:lnTo>
                <a:lnTo>
                  <a:pt x="940331" y="191996"/>
                </a:lnTo>
                <a:lnTo>
                  <a:pt x="910019" y="158268"/>
                </a:lnTo>
                <a:lnTo>
                  <a:pt x="876596" y="127225"/>
                </a:lnTo>
                <a:lnTo>
                  <a:pt x="840280" y="99071"/>
                </a:lnTo>
                <a:lnTo>
                  <a:pt x="801291" y="74010"/>
                </a:lnTo>
                <a:lnTo>
                  <a:pt x="759848" y="52245"/>
                </a:lnTo>
                <a:lnTo>
                  <a:pt x="716170" y="33980"/>
                </a:lnTo>
                <a:lnTo>
                  <a:pt x="670476" y="19419"/>
                </a:lnTo>
                <a:lnTo>
                  <a:pt x="622986" y="8766"/>
                </a:lnTo>
                <a:lnTo>
                  <a:pt x="573919" y="2225"/>
                </a:lnTo>
                <a:lnTo>
                  <a:pt x="523494" y="0"/>
                </a:lnTo>
                <a:close/>
              </a:path>
            </a:pathLst>
          </a:custGeom>
          <a:solidFill>
            <a:srgbClr val="F8AA13"/>
          </a:solidFill>
        </p:spPr>
        <p:txBody>
          <a:bodyPr wrap="square" lIns="0" tIns="0" rIns="0" bIns="0" rtlCol="0"/>
          <a:lstStyle/>
          <a:p>
            <a:endParaRPr/>
          </a:p>
        </p:txBody>
      </p:sp>
      <p:sp>
        <p:nvSpPr>
          <p:cNvPr id="7" name="object 7"/>
          <p:cNvSpPr txBox="1"/>
          <p:nvPr/>
        </p:nvSpPr>
        <p:spPr>
          <a:xfrm>
            <a:off x="8310347" y="2274951"/>
            <a:ext cx="3150870" cy="3516988"/>
          </a:xfrm>
          <a:prstGeom prst="rect">
            <a:avLst/>
          </a:prstGeom>
        </p:spPr>
        <p:txBody>
          <a:bodyPr vert="horz" wrap="square" lIns="0" tIns="15875" rIns="0" bIns="0" rtlCol="0">
            <a:spAutoFit/>
          </a:bodyPr>
          <a:lstStyle/>
          <a:p>
            <a:pPr marL="276225">
              <a:lnSpc>
                <a:spcPct val="100000"/>
              </a:lnSpc>
              <a:spcBef>
                <a:spcPts val="125"/>
              </a:spcBef>
            </a:pPr>
            <a:r>
              <a:rPr sz="4250" b="1" spc="-50" dirty="0">
                <a:solidFill>
                  <a:srgbClr val="FFFFFF"/>
                </a:solidFill>
                <a:latin typeface="Calibri"/>
                <a:cs typeface="Calibri"/>
              </a:rPr>
              <a:t>3</a:t>
            </a:r>
            <a:endParaRPr sz="4250" dirty="0">
              <a:latin typeface="Calibri"/>
              <a:cs typeface="Calibri"/>
            </a:endParaRPr>
          </a:p>
          <a:p>
            <a:pPr marL="12700">
              <a:lnSpc>
                <a:spcPct val="100000"/>
              </a:lnSpc>
              <a:spcBef>
                <a:spcPts val="3170"/>
              </a:spcBef>
            </a:pPr>
            <a:r>
              <a:rPr sz="3200" b="1" spc="-10" dirty="0">
                <a:solidFill>
                  <a:srgbClr val="585858"/>
                </a:solidFill>
                <a:latin typeface="Trebuchet MS"/>
                <a:cs typeface="Trebuchet MS"/>
              </a:rPr>
              <a:t>PERSPECTIVES</a:t>
            </a:r>
            <a:endParaRPr sz="3200" dirty="0">
              <a:latin typeface="Trebuchet MS"/>
              <a:cs typeface="Trebuchet MS"/>
            </a:endParaRPr>
          </a:p>
          <a:p>
            <a:pPr marL="12700" marR="5080">
              <a:lnSpc>
                <a:spcPct val="100000"/>
              </a:lnSpc>
              <a:spcBef>
                <a:spcPts val="2220"/>
              </a:spcBef>
            </a:pPr>
            <a:r>
              <a:rPr lang="en-GB" sz="1800" spc="-20" dirty="0">
                <a:solidFill>
                  <a:srgbClr val="585858"/>
                </a:solidFill>
                <a:latin typeface="Trebuchet MS"/>
                <a:cs typeface="Trebuchet MS"/>
              </a:rPr>
              <a:t>Contribute</a:t>
            </a:r>
            <a:r>
              <a:rPr lang="en-GB" sz="1800" spc="-90" dirty="0">
                <a:solidFill>
                  <a:srgbClr val="585858"/>
                </a:solidFill>
                <a:latin typeface="Trebuchet MS"/>
                <a:cs typeface="Trebuchet MS"/>
              </a:rPr>
              <a:t> </a:t>
            </a:r>
            <a:r>
              <a:rPr lang="en-GB" sz="1800" dirty="0">
                <a:solidFill>
                  <a:srgbClr val="585858"/>
                </a:solidFill>
                <a:latin typeface="Trebuchet MS"/>
                <a:cs typeface="Trebuchet MS"/>
              </a:rPr>
              <a:t>to</a:t>
            </a:r>
            <a:r>
              <a:rPr lang="en-GB" sz="1800" spc="-75" dirty="0">
                <a:solidFill>
                  <a:srgbClr val="585858"/>
                </a:solidFill>
                <a:latin typeface="Trebuchet MS"/>
                <a:cs typeface="Trebuchet MS"/>
              </a:rPr>
              <a:t> </a:t>
            </a:r>
            <a:r>
              <a:rPr lang="en-GB" sz="1800" spc="-10" dirty="0">
                <a:solidFill>
                  <a:srgbClr val="585858"/>
                </a:solidFill>
                <a:latin typeface="Trebuchet MS"/>
                <a:cs typeface="Trebuchet MS"/>
              </a:rPr>
              <a:t>generating  </a:t>
            </a:r>
            <a:r>
              <a:rPr lang="en-GB" sz="1800" spc="-30" dirty="0">
                <a:solidFill>
                  <a:srgbClr val="585858"/>
                </a:solidFill>
                <a:latin typeface="Trebuchet MS"/>
                <a:cs typeface="Trebuchet MS"/>
              </a:rPr>
              <a:t>perspectives</a:t>
            </a:r>
            <a:r>
              <a:rPr lang="en-GB" sz="1800" spc="-60" dirty="0">
                <a:solidFill>
                  <a:srgbClr val="585858"/>
                </a:solidFill>
                <a:latin typeface="Trebuchet MS"/>
                <a:cs typeface="Trebuchet MS"/>
              </a:rPr>
              <a:t> and creating employment opportunities f</a:t>
            </a:r>
            <a:r>
              <a:rPr lang="en-GB" sz="1800" spc="-20" dirty="0">
                <a:solidFill>
                  <a:srgbClr val="585858"/>
                </a:solidFill>
                <a:latin typeface="Trebuchet MS"/>
                <a:cs typeface="Trebuchet MS"/>
              </a:rPr>
              <a:t>or</a:t>
            </a:r>
            <a:r>
              <a:rPr lang="en-GB" sz="1800" spc="-40" dirty="0">
                <a:solidFill>
                  <a:srgbClr val="585858"/>
                </a:solidFill>
                <a:latin typeface="Trebuchet MS"/>
                <a:cs typeface="Trebuchet MS"/>
              </a:rPr>
              <a:t> </a:t>
            </a:r>
            <a:r>
              <a:rPr lang="en-GB" sz="1800" dirty="0">
                <a:solidFill>
                  <a:srgbClr val="585858"/>
                </a:solidFill>
                <a:latin typeface="Trebuchet MS"/>
                <a:cs typeface="Trebuchet MS"/>
              </a:rPr>
              <a:t>young people</a:t>
            </a:r>
            <a:r>
              <a:rPr lang="en-GB" sz="1800" spc="-45" dirty="0">
                <a:solidFill>
                  <a:srgbClr val="585858"/>
                </a:solidFill>
                <a:latin typeface="Trebuchet MS"/>
                <a:cs typeface="Trebuchet MS"/>
              </a:rPr>
              <a:t> </a:t>
            </a:r>
            <a:r>
              <a:rPr lang="en-GB" sz="1800" spc="-50" dirty="0">
                <a:solidFill>
                  <a:srgbClr val="585858"/>
                </a:solidFill>
                <a:latin typeface="Trebuchet MS"/>
                <a:cs typeface="Trebuchet MS"/>
              </a:rPr>
              <a:t>while</a:t>
            </a:r>
            <a:r>
              <a:rPr lang="en-GB" sz="1800" spc="-60" dirty="0">
                <a:solidFill>
                  <a:srgbClr val="585858"/>
                </a:solidFill>
                <a:latin typeface="Trebuchet MS"/>
                <a:cs typeface="Trebuchet MS"/>
              </a:rPr>
              <a:t> </a:t>
            </a:r>
            <a:r>
              <a:rPr lang="en-GB" sz="1800" spc="-10" dirty="0">
                <a:solidFill>
                  <a:srgbClr val="585858"/>
                </a:solidFill>
                <a:latin typeface="Trebuchet MS"/>
                <a:cs typeface="Trebuchet MS"/>
              </a:rPr>
              <a:t>fostering </a:t>
            </a:r>
            <a:r>
              <a:rPr lang="en-GB" sz="1800" spc="-60" dirty="0">
                <a:solidFill>
                  <a:srgbClr val="585858"/>
                </a:solidFill>
                <a:latin typeface="Trebuchet MS"/>
                <a:cs typeface="Trebuchet MS"/>
              </a:rPr>
              <a:t>their</a:t>
            </a:r>
            <a:r>
              <a:rPr lang="en-GB" sz="1800" spc="-70" dirty="0">
                <a:solidFill>
                  <a:srgbClr val="585858"/>
                </a:solidFill>
                <a:latin typeface="Trebuchet MS"/>
                <a:cs typeface="Trebuchet MS"/>
              </a:rPr>
              <a:t> </a:t>
            </a:r>
            <a:r>
              <a:rPr lang="en-GB" sz="1800" dirty="0">
                <a:solidFill>
                  <a:srgbClr val="585858"/>
                </a:solidFill>
                <a:latin typeface="Trebuchet MS"/>
                <a:cs typeface="Trebuchet MS"/>
              </a:rPr>
              <a:t>personal</a:t>
            </a:r>
            <a:r>
              <a:rPr lang="en-GB" sz="1800" spc="-75" dirty="0">
                <a:solidFill>
                  <a:srgbClr val="585858"/>
                </a:solidFill>
                <a:latin typeface="Trebuchet MS"/>
                <a:cs typeface="Trebuchet MS"/>
              </a:rPr>
              <a:t> </a:t>
            </a:r>
            <a:r>
              <a:rPr lang="en-GB" sz="1800" dirty="0">
                <a:solidFill>
                  <a:srgbClr val="585858"/>
                </a:solidFill>
                <a:latin typeface="Trebuchet MS"/>
                <a:cs typeface="Trebuchet MS"/>
              </a:rPr>
              <a:t>and</a:t>
            </a:r>
            <a:r>
              <a:rPr lang="en-GB" sz="1800" spc="-60" dirty="0">
                <a:solidFill>
                  <a:srgbClr val="585858"/>
                </a:solidFill>
                <a:latin typeface="Trebuchet MS"/>
                <a:cs typeface="Trebuchet MS"/>
              </a:rPr>
              <a:t> </a:t>
            </a:r>
            <a:r>
              <a:rPr lang="en-GB" sz="1800" spc="-10" dirty="0">
                <a:solidFill>
                  <a:srgbClr val="585858"/>
                </a:solidFill>
                <a:latin typeface="Trebuchet MS"/>
                <a:cs typeface="Trebuchet MS"/>
              </a:rPr>
              <a:t>professional growth.</a:t>
            </a:r>
            <a:endParaRPr lang="en-GB" sz="1800" dirty="0">
              <a:latin typeface="Trebuchet MS"/>
              <a:cs typeface="Trebuchet MS"/>
            </a:endParaRPr>
          </a:p>
        </p:txBody>
      </p:sp>
      <p:sp>
        <p:nvSpPr>
          <p:cNvPr id="8" name="object 8"/>
          <p:cNvSpPr/>
          <p:nvPr/>
        </p:nvSpPr>
        <p:spPr>
          <a:xfrm>
            <a:off x="808837" y="2151050"/>
            <a:ext cx="1012190" cy="944880"/>
          </a:xfrm>
          <a:custGeom>
            <a:avLst/>
            <a:gdLst/>
            <a:ahLst/>
            <a:cxnLst/>
            <a:rect l="l" t="t" r="r" b="b"/>
            <a:pathLst>
              <a:path w="1012189" h="944880">
                <a:moveTo>
                  <a:pt x="505968" y="0"/>
                </a:moveTo>
                <a:lnTo>
                  <a:pt x="457239" y="2162"/>
                </a:lnTo>
                <a:lnTo>
                  <a:pt x="409822" y="8516"/>
                </a:lnTo>
                <a:lnTo>
                  <a:pt x="363927" y="18865"/>
                </a:lnTo>
                <a:lnTo>
                  <a:pt x="319766" y="33011"/>
                </a:lnTo>
                <a:lnTo>
                  <a:pt x="277552" y="50756"/>
                </a:lnTo>
                <a:lnTo>
                  <a:pt x="237497" y="71902"/>
                </a:lnTo>
                <a:lnTo>
                  <a:pt x="199812" y="96251"/>
                </a:lnTo>
                <a:lnTo>
                  <a:pt x="164710" y="123607"/>
                </a:lnTo>
                <a:lnTo>
                  <a:pt x="132403" y="153771"/>
                </a:lnTo>
                <a:lnTo>
                  <a:pt x="103103" y="186544"/>
                </a:lnTo>
                <a:lnTo>
                  <a:pt x="77021" y="221731"/>
                </a:lnTo>
                <a:lnTo>
                  <a:pt x="54370" y="259132"/>
                </a:lnTo>
                <a:lnTo>
                  <a:pt x="35362" y="298551"/>
                </a:lnTo>
                <a:lnTo>
                  <a:pt x="20209" y="339788"/>
                </a:lnTo>
                <a:lnTo>
                  <a:pt x="9123" y="382647"/>
                </a:lnTo>
                <a:lnTo>
                  <a:pt x="2316" y="426930"/>
                </a:lnTo>
                <a:lnTo>
                  <a:pt x="0" y="472439"/>
                </a:lnTo>
                <a:lnTo>
                  <a:pt x="2316" y="517929"/>
                </a:lnTo>
                <a:lnTo>
                  <a:pt x="9123" y="562197"/>
                </a:lnTo>
                <a:lnTo>
                  <a:pt x="20209" y="605045"/>
                </a:lnTo>
                <a:lnTo>
                  <a:pt x="35362" y="646276"/>
                </a:lnTo>
                <a:lnTo>
                  <a:pt x="54370" y="685691"/>
                </a:lnTo>
                <a:lnTo>
                  <a:pt x="77021" y="723092"/>
                </a:lnTo>
                <a:lnTo>
                  <a:pt x="103103" y="758280"/>
                </a:lnTo>
                <a:lnTo>
                  <a:pt x="132403" y="791058"/>
                </a:lnTo>
                <a:lnTo>
                  <a:pt x="164710" y="821227"/>
                </a:lnTo>
                <a:lnTo>
                  <a:pt x="199812" y="848590"/>
                </a:lnTo>
                <a:lnTo>
                  <a:pt x="237497" y="872947"/>
                </a:lnTo>
                <a:lnTo>
                  <a:pt x="277552" y="894100"/>
                </a:lnTo>
                <a:lnTo>
                  <a:pt x="319766" y="911852"/>
                </a:lnTo>
                <a:lnTo>
                  <a:pt x="363927" y="926004"/>
                </a:lnTo>
                <a:lnTo>
                  <a:pt x="409822" y="936358"/>
                </a:lnTo>
                <a:lnTo>
                  <a:pt x="457239" y="942716"/>
                </a:lnTo>
                <a:lnTo>
                  <a:pt x="505968" y="944879"/>
                </a:lnTo>
                <a:lnTo>
                  <a:pt x="554690" y="942716"/>
                </a:lnTo>
                <a:lnTo>
                  <a:pt x="602103" y="936358"/>
                </a:lnTo>
                <a:lnTo>
                  <a:pt x="647994" y="926004"/>
                </a:lnTo>
                <a:lnTo>
                  <a:pt x="692153" y="911852"/>
                </a:lnTo>
                <a:lnTo>
                  <a:pt x="734366" y="894100"/>
                </a:lnTo>
                <a:lnTo>
                  <a:pt x="774421" y="872947"/>
                </a:lnTo>
                <a:lnTo>
                  <a:pt x="812106" y="848590"/>
                </a:lnTo>
                <a:lnTo>
                  <a:pt x="847209" y="821227"/>
                </a:lnTo>
                <a:lnTo>
                  <a:pt x="879518" y="791058"/>
                </a:lnTo>
                <a:lnTo>
                  <a:pt x="908821" y="758280"/>
                </a:lnTo>
                <a:lnTo>
                  <a:pt x="934905" y="723092"/>
                </a:lnTo>
                <a:lnTo>
                  <a:pt x="957558" y="685691"/>
                </a:lnTo>
                <a:lnTo>
                  <a:pt x="976568" y="646276"/>
                </a:lnTo>
                <a:lnTo>
                  <a:pt x="991723" y="605045"/>
                </a:lnTo>
                <a:lnTo>
                  <a:pt x="1002811" y="562197"/>
                </a:lnTo>
                <a:lnTo>
                  <a:pt x="1009619" y="517929"/>
                </a:lnTo>
                <a:lnTo>
                  <a:pt x="1011936" y="472439"/>
                </a:lnTo>
                <a:lnTo>
                  <a:pt x="1009619" y="426930"/>
                </a:lnTo>
                <a:lnTo>
                  <a:pt x="1002811" y="382647"/>
                </a:lnTo>
                <a:lnTo>
                  <a:pt x="991723" y="339788"/>
                </a:lnTo>
                <a:lnTo>
                  <a:pt x="976568" y="298551"/>
                </a:lnTo>
                <a:lnTo>
                  <a:pt x="957558" y="259132"/>
                </a:lnTo>
                <a:lnTo>
                  <a:pt x="934905" y="221731"/>
                </a:lnTo>
                <a:lnTo>
                  <a:pt x="908821" y="186544"/>
                </a:lnTo>
                <a:lnTo>
                  <a:pt x="879518" y="153771"/>
                </a:lnTo>
                <a:lnTo>
                  <a:pt x="847209" y="123607"/>
                </a:lnTo>
                <a:lnTo>
                  <a:pt x="812106" y="96251"/>
                </a:lnTo>
                <a:lnTo>
                  <a:pt x="774421" y="71902"/>
                </a:lnTo>
                <a:lnTo>
                  <a:pt x="734366" y="50756"/>
                </a:lnTo>
                <a:lnTo>
                  <a:pt x="692153" y="33011"/>
                </a:lnTo>
                <a:lnTo>
                  <a:pt x="647994" y="18865"/>
                </a:lnTo>
                <a:lnTo>
                  <a:pt x="602103" y="8516"/>
                </a:lnTo>
                <a:lnTo>
                  <a:pt x="554690" y="2162"/>
                </a:lnTo>
                <a:lnTo>
                  <a:pt x="505968" y="0"/>
                </a:lnTo>
                <a:close/>
              </a:path>
            </a:pathLst>
          </a:custGeom>
          <a:solidFill>
            <a:srgbClr val="F8AA13"/>
          </a:solidFill>
        </p:spPr>
        <p:txBody>
          <a:bodyPr wrap="square" lIns="0" tIns="0" rIns="0" bIns="0" rtlCol="0"/>
          <a:lstStyle/>
          <a:p>
            <a:endParaRPr/>
          </a:p>
        </p:txBody>
      </p:sp>
      <p:sp>
        <p:nvSpPr>
          <p:cNvPr id="9" name="object 9"/>
          <p:cNvSpPr txBox="1">
            <a:spLocks noGrp="1"/>
          </p:cNvSpPr>
          <p:nvPr>
            <p:ph sz="half" idx="2"/>
          </p:nvPr>
        </p:nvSpPr>
        <p:spPr>
          <a:xfrm>
            <a:off x="762000" y="2302891"/>
            <a:ext cx="3125470" cy="3175869"/>
          </a:xfrm>
          <a:prstGeom prst="rect">
            <a:avLst/>
          </a:prstGeom>
        </p:spPr>
        <p:txBody>
          <a:bodyPr vert="horz" wrap="square" lIns="0" tIns="15875" rIns="0" bIns="0" rtlCol="0">
            <a:spAutoFit/>
          </a:bodyPr>
          <a:lstStyle/>
          <a:p>
            <a:pPr marL="414020">
              <a:lnSpc>
                <a:spcPct val="100000"/>
              </a:lnSpc>
              <a:spcBef>
                <a:spcPts val="125"/>
              </a:spcBef>
            </a:pPr>
            <a:r>
              <a:rPr spc="-50" dirty="0"/>
              <a:t>1</a:t>
            </a:r>
          </a:p>
          <a:p>
            <a:pPr marL="12700">
              <a:lnSpc>
                <a:spcPct val="100000"/>
              </a:lnSpc>
              <a:spcBef>
                <a:spcPts val="2680"/>
              </a:spcBef>
            </a:pPr>
            <a:r>
              <a:rPr sz="3200" spc="-10" dirty="0">
                <a:solidFill>
                  <a:srgbClr val="585858"/>
                </a:solidFill>
                <a:latin typeface="Trebuchet MS"/>
                <a:cs typeface="Trebuchet MS"/>
              </a:rPr>
              <a:t>CULTURE</a:t>
            </a:r>
            <a:endParaRPr sz="3200" dirty="0">
              <a:latin typeface="Trebuchet MS"/>
              <a:cs typeface="Trebuchet MS"/>
            </a:endParaRPr>
          </a:p>
          <a:p>
            <a:pPr marL="12700" marR="5080">
              <a:lnSpc>
                <a:spcPct val="100000"/>
              </a:lnSpc>
              <a:spcBef>
                <a:spcPts val="2215"/>
              </a:spcBef>
            </a:pPr>
            <a:r>
              <a:rPr lang="en-US" sz="1800" b="0" spc="-25" dirty="0">
                <a:solidFill>
                  <a:srgbClr val="585858"/>
                </a:solidFill>
                <a:latin typeface="Trebuchet MS"/>
              </a:rPr>
              <a:t>Raise awareness of development cooperation among young people and foster a culture of sustainability and equality</a:t>
            </a:r>
            <a:endParaRPr lang="en-GB" sz="1800" b="0" spc="-25" dirty="0">
              <a:solidFill>
                <a:srgbClr val="585858"/>
              </a:solidFill>
              <a:latin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8354060" y="0"/>
            <a:ext cx="3837940" cy="6858000"/>
          </a:xfrm>
          <a:custGeom>
            <a:avLst/>
            <a:gdLst/>
            <a:ahLst/>
            <a:cxnLst/>
            <a:rect l="l" t="t" r="r" b="b"/>
            <a:pathLst>
              <a:path w="3837940" h="6858000">
                <a:moveTo>
                  <a:pt x="3837431" y="0"/>
                </a:moveTo>
                <a:lnTo>
                  <a:pt x="0" y="0"/>
                </a:lnTo>
                <a:lnTo>
                  <a:pt x="0" y="6858000"/>
                </a:lnTo>
                <a:lnTo>
                  <a:pt x="3837431" y="6858000"/>
                </a:lnTo>
                <a:lnTo>
                  <a:pt x="3837431" y="0"/>
                </a:lnTo>
                <a:close/>
              </a:path>
            </a:pathLst>
          </a:custGeom>
          <a:solidFill>
            <a:srgbClr val="2BA6AA"/>
          </a:solidFill>
        </p:spPr>
        <p:txBody>
          <a:bodyPr wrap="square" lIns="0" tIns="0" rIns="0" bIns="0" rtlCol="0"/>
          <a:lstStyle/>
          <a:p>
            <a:endParaRPr/>
          </a:p>
        </p:txBody>
      </p:sp>
      <p:sp>
        <p:nvSpPr>
          <p:cNvPr id="5" name="object 5"/>
          <p:cNvSpPr txBox="1">
            <a:spLocks noGrp="1"/>
          </p:cNvSpPr>
          <p:nvPr>
            <p:ph type="body" idx="1"/>
          </p:nvPr>
        </p:nvSpPr>
        <p:spPr>
          <a:xfrm>
            <a:off x="576231" y="1600200"/>
            <a:ext cx="7371384" cy="4737002"/>
          </a:xfrm>
          <a:prstGeom prst="rect">
            <a:avLst/>
          </a:prstGeom>
        </p:spPr>
        <p:txBody>
          <a:bodyPr vert="horz" wrap="square" lIns="0" tIns="12700" rIns="0" bIns="0" rtlCol="0">
            <a:spAutoFit/>
          </a:bodyPr>
          <a:lstStyle/>
          <a:p>
            <a:pPr marL="12700" marR="5080" algn="just">
              <a:lnSpc>
                <a:spcPct val="107100"/>
              </a:lnSpc>
              <a:spcBef>
                <a:spcPts val="100"/>
              </a:spcBef>
            </a:pPr>
            <a:r>
              <a:rPr lang="en-US" spc="-40" dirty="0">
                <a:latin typeface="Helvetica" panose="020B0604020202020204" pitchFamily="34" charset="0"/>
                <a:cs typeface="Helvetica" panose="020B0604020202020204" pitchFamily="34" charset="0"/>
              </a:rPr>
              <a:t>Founded by IBF International Consulting in 2018, the ICA World Foundation brings together the members of </a:t>
            </a:r>
            <a:r>
              <a:rPr lang="en-US" b="1" spc="-40" dirty="0">
                <a:latin typeface="Helvetica" panose="020B0604020202020204" pitchFamily="34" charset="0"/>
                <a:cs typeface="Helvetica" panose="020B0604020202020204" pitchFamily="34" charset="0"/>
              </a:rPr>
              <a:t>ICA World – the International Consulting Alliance</a:t>
            </a:r>
            <a:r>
              <a:rPr lang="en-US" spc="-40" dirty="0">
                <a:latin typeface="Helvetica" panose="020B0604020202020204" pitchFamily="34" charset="0"/>
                <a:cs typeface="Helvetica" panose="020B0604020202020204" pitchFamily="34" charset="0"/>
              </a:rPr>
              <a:t> - to make a positive contribution to development. Our mission is to support the achievement of the UN Sustainable Development Goals and to create a lasting, long-term impact. </a:t>
            </a:r>
          </a:p>
          <a:p>
            <a:pPr marL="12700" marR="5080" algn="just">
              <a:lnSpc>
                <a:spcPct val="107100"/>
              </a:lnSpc>
              <a:spcBef>
                <a:spcPts val="100"/>
              </a:spcBef>
            </a:pPr>
            <a:endParaRPr lang="en-US" sz="1600" b="1" spc="-40" dirty="0">
              <a:latin typeface="Helvetica" panose="020B0604020202020204" pitchFamily="34" charset="0"/>
              <a:cs typeface="Helvetica" panose="020B0604020202020204" pitchFamily="34" charset="0"/>
            </a:endParaRPr>
          </a:p>
          <a:p>
            <a:pPr marL="12700" marR="5080" algn="just">
              <a:lnSpc>
                <a:spcPct val="107100"/>
              </a:lnSpc>
              <a:spcBef>
                <a:spcPts val="100"/>
              </a:spcBef>
            </a:pPr>
            <a:r>
              <a:rPr lang="en-US" b="1" spc="-40" dirty="0">
                <a:latin typeface="Helvetica" panose="020B0604020202020204" pitchFamily="34" charset="0"/>
                <a:cs typeface="Helvetica" panose="020B0604020202020204" pitchFamily="34" charset="0"/>
              </a:rPr>
              <a:t>We aim to contribute to a more equitable, sustainable, and prosperous world by broadening perspectives from early years to later stages. </a:t>
            </a:r>
            <a:r>
              <a:rPr lang="en-GB" sz="1800" dirty="0">
                <a:effectLst/>
                <a:latin typeface="Helvetica" panose="020B0604020202020204" pitchFamily="34" charset="0"/>
                <a:ea typeface="Aptos" panose="020B0004020202020204" pitchFamily="34" charset="0"/>
                <a:cs typeface="Helvetica" panose="020B0604020202020204" pitchFamily="34" charset="0"/>
              </a:rPr>
              <a:t>To reach this goal we aim to undertake a series of activities, specifically linked to education, training, traineeships and awareness-raising. These are our core programmes:</a:t>
            </a:r>
          </a:p>
          <a:p>
            <a:pPr marL="12700" marR="5080" algn="just">
              <a:lnSpc>
                <a:spcPct val="107100"/>
              </a:lnSpc>
              <a:spcBef>
                <a:spcPts val="100"/>
              </a:spcBef>
            </a:pPr>
            <a:endParaRPr lang="en-GB" sz="500" dirty="0">
              <a:effectLst/>
              <a:latin typeface="Helvetica" panose="020B0604020202020204" pitchFamily="34" charset="0"/>
              <a:ea typeface="Aptos" panose="020B0004020202020204" pitchFamily="34" charset="0"/>
              <a:cs typeface="Helvetica" panose="020B0604020202020204" pitchFamily="34" charset="0"/>
            </a:endParaRPr>
          </a:p>
          <a:p>
            <a:pPr marL="12700" marR="5080" algn="just">
              <a:lnSpc>
                <a:spcPct val="107100"/>
              </a:lnSpc>
              <a:spcBef>
                <a:spcPts val="100"/>
              </a:spcBef>
            </a:pPr>
            <a:endParaRPr lang="en-GB" sz="500" b="1" kern="100" dirty="0">
              <a:latin typeface="Helvetica" panose="020B0604020202020204" pitchFamily="34" charset="0"/>
              <a:ea typeface="Aptos" panose="020B0004020202020204" pitchFamily="34" charset="0"/>
              <a:cs typeface="Helvetica" panose="020B0604020202020204" pitchFamily="34" charset="0"/>
            </a:endParaRPr>
          </a:p>
          <a:p>
            <a:pPr marL="298450" marR="5080" indent="-285750" algn="just">
              <a:lnSpc>
                <a:spcPct val="107100"/>
              </a:lnSpc>
              <a:spcBef>
                <a:spcPts val="100"/>
              </a:spcBef>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Helvetica" panose="020B0604020202020204" pitchFamily="34" charset="0"/>
              </a:rPr>
              <a:t>Young Professionals Traineeship Program (YPD)</a:t>
            </a:r>
          </a:p>
          <a:p>
            <a:pPr marL="298450" marR="5080" indent="-285750" algn="just">
              <a:lnSpc>
                <a:spcPct val="107100"/>
              </a:lnSpc>
              <a:spcBef>
                <a:spcPts val="100"/>
              </a:spcBef>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Helvetica" panose="020B0604020202020204" pitchFamily="34" charset="0"/>
              </a:rPr>
              <a:t>Volunteer Training Initiative (VTI)</a:t>
            </a:r>
            <a:endParaRPr lang="en-US" b="1" kern="100" dirty="0">
              <a:latin typeface="Helvetica" panose="020B0604020202020204" pitchFamily="34" charset="0"/>
              <a:ea typeface="Aptos" panose="020B0004020202020204" pitchFamily="34" charset="0"/>
              <a:cs typeface="Helvetica" panose="020B0604020202020204" pitchFamily="34" charset="0"/>
            </a:endParaRPr>
          </a:p>
          <a:p>
            <a:pPr marL="298450" marR="5080" indent="-285750" algn="just">
              <a:lnSpc>
                <a:spcPct val="107100"/>
              </a:lnSpc>
              <a:spcBef>
                <a:spcPts val="100"/>
              </a:spcBef>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Helvetica" panose="020B0604020202020204" pitchFamily="34" charset="0"/>
              </a:rPr>
              <a:t>Critical Thinking in Schools</a:t>
            </a:r>
          </a:p>
          <a:p>
            <a:pPr marL="298450" marR="5080" indent="-285750" algn="just">
              <a:lnSpc>
                <a:spcPct val="107100"/>
              </a:lnSpc>
              <a:spcBef>
                <a:spcPts val="100"/>
              </a:spcBef>
              <a:buFont typeface="Arial" panose="020B0604020202020204" pitchFamily="34" charset="0"/>
              <a:buChar char="•"/>
            </a:pPr>
            <a:r>
              <a:rPr lang="en-US" sz="1800" b="1" dirty="0">
                <a:effectLst/>
                <a:latin typeface="Helvetica" panose="020B0604020202020204" pitchFamily="34" charset="0"/>
                <a:ea typeface="Aptos" panose="020B0004020202020204" pitchFamily="34" charset="0"/>
                <a:cs typeface="Helvetica" panose="020B0604020202020204" pitchFamily="34" charset="0"/>
              </a:rPr>
              <a:t>Development Cooperation Awareness Raising</a:t>
            </a:r>
            <a:endParaRPr lang="en-US" b="1" spc="-10" dirty="0">
              <a:latin typeface="Helvetica" panose="020B0604020202020204" pitchFamily="34" charset="0"/>
              <a:cs typeface="Helvetica" panose="020B0604020202020204" pitchFamily="34" charset="0"/>
            </a:endParaRPr>
          </a:p>
        </p:txBody>
      </p:sp>
      <p:sp>
        <p:nvSpPr>
          <p:cNvPr id="6" name="object 6"/>
          <p:cNvSpPr txBox="1"/>
          <p:nvPr/>
        </p:nvSpPr>
        <p:spPr>
          <a:xfrm>
            <a:off x="940977" y="4267200"/>
            <a:ext cx="6801484" cy="597343"/>
          </a:xfrm>
          <a:prstGeom prst="rect">
            <a:avLst/>
          </a:prstGeom>
        </p:spPr>
        <p:txBody>
          <a:bodyPr vert="horz" wrap="square" lIns="0" tIns="12700" rIns="0" bIns="0" rtlCol="0">
            <a:spAutoFit/>
          </a:bodyPr>
          <a:lstStyle/>
          <a:p>
            <a:pPr marL="12700" marR="5080" algn="just">
              <a:lnSpc>
                <a:spcPct val="107100"/>
              </a:lnSpc>
              <a:spcBef>
                <a:spcPts val="100"/>
              </a:spcBef>
            </a:pPr>
            <a:endParaRPr lang="en-GB" dirty="0">
              <a:solidFill>
                <a:srgbClr val="585858"/>
              </a:solidFill>
              <a:latin typeface="Helvetica" panose="020B0604020202020204" pitchFamily="34" charset="0"/>
              <a:cs typeface="Helvetica" panose="020B0604020202020204" pitchFamily="34" charset="0"/>
            </a:endParaRPr>
          </a:p>
          <a:p>
            <a:pPr marL="12700" marR="5080" algn="just">
              <a:lnSpc>
                <a:spcPct val="107100"/>
              </a:lnSpc>
              <a:spcBef>
                <a:spcPts val="100"/>
              </a:spcBef>
            </a:pPr>
            <a:endParaRPr lang="nl-NL" sz="1800" dirty="0">
              <a:solidFill>
                <a:srgbClr val="585858"/>
              </a:solidFill>
              <a:latin typeface="Helvetica" panose="020B0604020202020204" pitchFamily="34" charset="0"/>
              <a:cs typeface="Helvetica" panose="020B0604020202020204" pitchFamily="34" charset="0"/>
            </a:endParaRPr>
          </a:p>
        </p:txBody>
      </p:sp>
      <p:sp>
        <p:nvSpPr>
          <p:cNvPr id="7" name="object 7"/>
          <p:cNvSpPr txBox="1"/>
          <p:nvPr/>
        </p:nvSpPr>
        <p:spPr>
          <a:xfrm>
            <a:off x="9097009" y="4191000"/>
            <a:ext cx="2352040" cy="513080"/>
          </a:xfrm>
          <a:prstGeom prst="rect">
            <a:avLst/>
          </a:prstGeom>
        </p:spPr>
        <p:txBody>
          <a:bodyPr vert="horz" wrap="square" lIns="0" tIns="12065" rIns="0" bIns="0" rtlCol="0">
            <a:spAutoFit/>
          </a:bodyPr>
          <a:lstStyle/>
          <a:p>
            <a:pPr marL="548640" marR="5080" indent="-536575">
              <a:lnSpc>
                <a:spcPct val="100000"/>
              </a:lnSpc>
              <a:spcBef>
                <a:spcPts val="95"/>
              </a:spcBef>
            </a:pPr>
            <a:r>
              <a:rPr sz="1600" spc="-45" dirty="0">
                <a:solidFill>
                  <a:srgbClr val="FFFFFF"/>
                </a:solidFill>
                <a:latin typeface="Helvetica" panose="020B0604020202020204" pitchFamily="34" charset="0"/>
                <a:cs typeface="Helvetica" panose="020B0604020202020204" pitchFamily="34" charset="0"/>
              </a:rPr>
              <a:t>“Education</a:t>
            </a:r>
            <a:r>
              <a:rPr sz="1600" spc="-60"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is</a:t>
            </a:r>
            <a:r>
              <a:rPr sz="1600" spc="-65" dirty="0">
                <a:solidFill>
                  <a:srgbClr val="FFFFFF"/>
                </a:solidFill>
                <a:latin typeface="Helvetica" panose="020B0604020202020204" pitchFamily="34" charset="0"/>
                <a:cs typeface="Helvetica" panose="020B0604020202020204" pitchFamily="34" charset="0"/>
              </a:rPr>
              <a:t> </a:t>
            </a:r>
            <a:r>
              <a:rPr sz="1600" spc="-30" dirty="0">
                <a:solidFill>
                  <a:srgbClr val="FFFFFF"/>
                </a:solidFill>
                <a:latin typeface="Helvetica" panose="020B0604020202020204" pitchFamily="34" charset="0"/>
                <a:cs typeface="Helvetica" panose="020B0604020202020204" pitchFamily="34" charset="0"/>
              </a:rPr>
              <a:t>the</a:t>
            </a:r>
            <a:r>
              <a:rPr sz="1600" spc="-60"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passport </a:t>
            </a:r>
            <a:r>
              <a:rPr sz="1600" dirty="0">
                <a:solidFill>
                  <a:srgbClr val="FFFFFF"/>
                </a:solidFill>
                <a:latin typeface="Helvetica" panose="020B0604020202020204" pitchFamily="34" charset="0"/>
                <a:cs typeface="Helvetica" panose="020B0604020202020204" pitchFamily="34" charset="0"/>
              </a:rPr>
              <a:t>to</a:t>
            </a:r>
            <a:r>
              <a:rPr sz="1600" spc="-85" dirty="0">
                <a:solidFill>
                  <a:srgbClr val="FFFFFF"/>
                </a:solidFill>
                <a:latin typeface="Helvetica" panose="020B0604020202020204" pitchFamily="34" charset="0"/>
                <a:cs typeface="Helvetica" panose="020B0604020202020204" pitchFamily="34" charset="0"/>
              </a:rPr>
              <a:t> </a:t>
            </a:r>
            <a:r>
              <a:rPr sz="1600" spc="-35" dirty="0">
                <a:solidFill>
                  <a:srgbClr val="FFFFFF"/>
                </a:solidFill>
                <a:latin typeface="Helvetica" panose="020B0604020202020204" pitchFamily="34" charset="0"/>
                <a:cs typeface="Helvetica" panose="020B0604020202020204" pitchFamily="34" charset="0"/>
              </a:rPr>
              <a:t>the</a:t>
            </a:r>
            <a:r>
              <a:rPr sz="1600" spc="-80"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future!”</a:t>
            </a:r>
            <a:endParaRPr sz="1600" dirty="0">
              <a:latin typeface="Helvetica" panose="020B0604020202020204" pitchFamily="34" charset="0"/>
              <a:cs typeface="Helvetica" panose="020B0604020202020204" pitchFamily="34" charset="0"/>
            </a:endParaRPr>
          </a:p>
        </p:txBody>
      </p:sp>
      <p:sp>
        <p:nvSpPr>
          <p:cNvPr id="17" name="TextBox 16">
            <a:extLst>
              <a:ext uri="{FF2B5EF4-FFF2-40B4-BE49-F238E27FC236}">
                <a16:creationId xmlns:a16="http://schemas.microsoft.com/office/drawing/2014/main" id="{D9527F4B-F9C3-F0AE-2F65-B0AAB5F3A4FD}"/>
              </a:ext>
            </a:extLst>
          </p:cNvPr>
          <p:cNvSpPr txBox="1"/>
          <p:nvPr/>
        </p:nvSpPr>
        <p:spPr>
          <a:xfrm>
            <a:off x="8915400" y="4850688"/>
            <a:ext cx="2780791" cy="338554"/>
          </a:xfrm>
          <a:prstGeom prst="rect">
            <a:avLst/>
          </a:prstGeom>
          <a:noFill/>
        </p:spPr>
        <p:txBody>
          <a:bodyPr wrap="square">
            <a:spAutoFit/>
          </a:bodyPr>
          <a:lstStyle/>
          <a:p>
            <a:r>
              <a:rPr lang="it-IT" sz="1600" u="sng" dirty="0">
                <a:solidFill>
                  <a:srgbClr val="FFA435"/>
                </a:solidFill>
                <a:latin typeface="Helvetica" panose="020B0604020202020204" pitchFamily="34" charset="0"/>
                <a:cs typeface="Helvetica" panose="020B0604020202020204" pitchFamily="34" charset="0"/>
              </a:rPr>
              <a:t>www.icaworldfoundation.org</a:t>
            </a:r>
          </a:p>
        </p:txBody>
      </p:sp>
      <p:sp>
        <p:nvSpPr>
          <p:cNvPr id="11" name="Title 10">
            <a:extLst>
              <a:ext uri="{FF2B5EF4-FFF2-40B4-BE49-F238E27FC236}">
                <a16:creationId xmlns:a16="http://schemas.microsoft.com/office/drawing/2014/main" id="{03640A65-E916-EAF0-8B7D-1DCAB5F4395D}"/>
              </a:ext>
            </a:extLst>
          </p:cNvPr>
          <p:cNvSpPr>
            <a:spLocks noGrp="1"/>
          </p:cNvSpPr>
          <p:nvPr>
            <p:ph type="title"/>
          </p:nvPr>
        </p:nvSpPr>
        <p:spPr>
          <a:xfrm>
            <a:off x="576231" y="607146"/>
            <a:ext cx="10806430" cy="615553"/>
          </a:xfrm>
        </p:spPr>
        <p:txBody>
          <a:bodyPr/>
          <a:lstStyle/>
          <a:p>
            <a:r>
              <a:rPr lang="nl-NL" sz="4000" dirty="0">
                <a:latin typeface="Helvetica" panose="020B0604020202020204" pitchFamily="34" charset="0"/>
                <a:cs typeface="Helvetica" panose="020B0604020202020204" pitchFamily="34" charset="0"/>
              </a:rPr>
              <a:t>ICA World Foundation</a:t>
            </a:r>
            <a:endParaRPr lang="LID4096" sz="4000" dirty="0">
              <a:latin typeface="Helvetica" panose="020B0604020202020204" pitchFamily="34" charset="0"/>
              <a:cs typeface="Helvetica" panose="020B0604020202020204" pitchFamily="34" charset="0"/>
            </a:endParaRPr>
          </a:p>
        </p:txBody>
      </p:sp>
      <p:pic>
        <p:nvPicPr>
          <p:cNvPr id="4" name="Picture 3" descr="A black background with blue and orange dots&#10;&#10;Description automatically generated">
            <a:extLst>
              <a:ext uri="{FF2B5EF4-FFF2-40B4-BE49-F238E27FC236}">
                <a16:creationId xmlns:a16="http://schemas.microsoft.com/office/drawing/2014/main" id="{00028496-D332-C8DC-9C26-6D32DEA80D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0566" y="838200"/>
            <a:ext cx="3164927" cy="1982244"/>
          </a:xfrm>
          <a:prstGeom prst="rect">
            <a:avLst/>
          </a:prstGeom>
          <a:solidFill>
            <a:schemeClr val="bg1"/>
          </a:solid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A811989-61D8-3D06-CA1F-71C301275A56}"/>
            </a:ext>
          </a:extLst>
        </p:cNvPr>
        <p:cNvGrpSpPr/>
        <p:nvPr/>
      </p:nvGrpSpPr>
      <p:grpSpPr>
        <a:xfrm>
          <a:off x="0" y="0"/>
          <a:ext cx="0" cy="0"/>
          <a:chOff x="0" y="0"/>
          <a:chExt cx="0" cy="0"/>
        </a:xfrm>
      </p:grpSpPr>
      <p:grpSp>
        <p:nvGrpSpPr>
          <p:cNvPr id="2" name="object 2">
            <a:extLst>
              <a:ext uri="{FF2B5EF4-FFF2-40B4-BE49-F238E27FC236}">
                <a16:creationId xmlns:a16="http://schemas.microsoft.com/office/drawing/2014/main" id="{D7AC1D6A-6487-637F-CCD0-F761C6CB885F}"/>
              </a:ext>
            </a:extLst>
          </p:cNvPr>
          <p:cNvGrpSpPr/>
          <p:nvPr/>
        </p:nvGrpSpPr>
        <p:grpSpPr>
          <a:xfrm>
            <a:off x="8361740" y="0"/>
            <a:ext cx="3837940" cy="6858000"/>
            <a:chOff x="8354568" y="0"/>
            <a:chExt cx="3837940" cy="6858000"/>
          </a:xfrm>
        </p:grpSpPr>
        <p:sp>
          <p:nvSpPr>
            <p:cNvPr id="3" name="object 3">
              <a:extLst>
                <a:ext uri="{FF2B5EF4-FFF2-40B4-BE49-F238E27FC236}">
                  <a16:creationId xmlns:a16="http://schemas.microsoft.com/office/drawing/2014/main" id="{CCE89780-EBA9-CA0D-14C9-E23DE4DC512B}"/>
                </a:ext>
              </a:extLst>
            </p:cNvPr>
            <p:cNvSpPr/>
            <p:nvPr/>
          </p:nvSpPr>
          <p:spPr>
            <a:xfrm>
              <a:off x="8354568" y="0"/>
              <a:ext cx="3837940" cy="6858000"/>
            </a:xfrm>
            <a:custGeom>
              <a:avLst/>
              <a:gdLst/>
              <a:ahLst/>
              <a:cxnLst/>
              <a:rect l="l" t="t" r="r" b="b"/>
              <a:pathLst>
                <a:path w="3837940" h="6858000">
                  <a:moveTo>
                    <a:pt x="3837431" y="0"/>
                  </a:moveTo>
                  <a:lnTo>
                    <a:pt x="0" y="0"/>
                  </a:lnTo>
                  <a:lnTo>
                    <a:pt x="0" y="6858000"/>
                  </a:lnTo>
                  <a:lnTo>
                    <a:pt x="3837431" y="6858000"/>
                  </a:lnTo>
                  <a:lnTo>
                    <a:pt x="3837431" y="0"/>
                  </a:lnTo>
                  <a:close/>
                </a:path>
              </a:pathLst>
            </a:custGeom>
            <a:solidFill>
              <a:srgbClr val="2BA6AA"/>
            </a:solidFill>
          </p:spPr>
          <p:txBody>
            <a:bodyPr wrap="square" lIns="0" tIns="0" rIns="0" bIns="0" rtlCol="0"/>
            <a:lstStyle/>
            <a:p>
              <a:endParaRPr/>
            </a:p>
          </p:txBody>
        </p:sp>
        <p:pic>
          <p:nvPicPr>
            <p:cNvPr id="4" name="object 4">
              <a:extLst>
                <a:ext uri="{FF2B5EF4-FFF2-40B4-BE49-F238E27FC236}">
                  <a16:creationId xmlns:a16="http://schemas.microsoft.com/office/drawing/2014/main" id="{EA592561-0476-F9AF-6940-AA1C122FBD8F}"/>
                </a:ext>
              </a:extLst>
            </p:cNvPr>
            <p:cNvPicPr/>
            <p:nvPr/>
          </p:nvPicPr>
          <p:blipFill>
            <a:blip r:embed="rId2" cstate="print"/>
            <a:stretch>
              <a:fillRect/>
            </a:stretch>
          </p:blipFill>
          <p:spPr>
            <a:xfrm>
              <a:off x="9075418" y="914400"/>
              <a:ext cx="2389631" cy="550163"/>
            </a:xfrm>
            <a:prstGeom prst="rect">
              <a:avLst/>
            </a:prstGeom>
          </p:spPr>
        </p:pic>
      </p:grpSp>
      <p:sp>
        <p:nvSpPr>
          <p:cNvPr id="6" name="object 6">
            <a:extLst>
              <a:ext uri="{FF2B5EF4-FFF2-40B4-BE49-F238E27FC236}">
                <a16:creationId xmlns:a16="http://schemas.microsoft.com/office/drawing/2014/main" id="{6DB0744B-C041-ADFA-9B03-0CD0849F9DE5}"/>
              </a:ext>
            </a:extLst>
          </p:cNvPr>
          <p:cNvSpPr txBox="1"/>
          <p:nvPr/>
        </p:nvSpPr>
        <p:spPr>
          <a:xfrm>
            <a:off x="831213" y="1019077"/>
            <a:ext cx="6801484" cy="4984506"/>
          </a:xfrm>
          <a:prstGeom prst="rect">
            <a:avLst/>
          </a:prstGeom>
        </p:spPr>
        <p:txBody>
          <a:bodyPr vert="horz" wrap="square" lIns="0" tIns="12700" rIns="0" bIns="0" rtlCol="0">
            <a:spAutoFit/>
          </a:bodyPr>
          <a:lstStyle/>
          <a:p>
            <a:pPr marL="12700" marR="5080" algn="just">
              <a:lnSpc>
                <a:spcPct val="107100"/>
              </a:lnSpc>
              <a:spcBef>
                <a:spcPts val="100"/>
              </a:spcBef>
            </a:pPr>
            <a:r>
              <a:rPr sz="1800" b="1" dirty="0">
                <a:solidFill>
                  <a:srgbClr val="585858"/>
                </a:solidFill>
                <a:latin typeface="Helvetica" panose="020B0604020202020204" pitchFamily="34" charset="0"/>
                <a:cs typeface="Helvetica" panose="020B0604020202020204" pitchFamily="34" charset="0"/>
              </a:rPr>
              <a:t>ICA</a:t>
            </a:r>
            <a:r>
              <a:rPr sz="1800" b="1" spc="490" dirty="0">
                <a:solidFill>
                  <a:srgbClr val="585858"/>
                </a:solidFill>
                <a:latin typeface="Helvetica" panose="020B0604020202020204" pitchFamily="34" charset="0"/>
                <a:cs typeface="Helvetica" panose="020B0604020202020204" pitchFamily="34" charset="0"/>
              </a:rPr>
              <a:t> </a:t>
            </a:r>
            <a:r>
              <a:rPr sz="1800" b="1" dirty="0">
                <a:solidFill>
                  <a:srgbClr val="585858"/>
                </a:solidFill>
                <a:latin typeface="Helvetica" panose="020B0604020202020204" pitchFamily="34" charset="0"/>
                <a:cs typeface="Helvetica" panose="020B0604020202020204" pitchFamily="34" charset="0"/>
              </a:rPr>
              <a:t>World</a:t>
            </a:r>
            <a:r>
              <a:rPr sz="1800" b="1" spc="490" dirty="0">
                <a:solidFill>
                  <a:srgbClr val="585858"/>
                </a:solidFill>
                <a:latin typeface="Helvetica" panose="020B0604020202020204" pitchFamily="34" charset="0"/>
                <a:cs typeface="Helvetica" panose="020B0604020202020204" pitchFamily="34" charset="0"/>
              </a:rPr>
              <a:t> </a:t>
            </a:r>
            <a:r>
              <a:rPr sz="1800" spc="50" dirty="0">
                <a:solidFill>
                  <a:srgbClr val="585858"/>
                </a:solidFill>
                <a:latin typeface="Helvetica" panose="020B0604020202020204" pitchFamily="34" charset="0"/>
                <a:cs typeface="Helvetica" panose="020B0604020202020204" pitchFamily="34" charset="0"/>
              </a:rPr>
              <a:t>-</a:t>
            </a:r>
            <a:r>
              <a:rPr sz="1800" spc="495"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the</a:t>
            </a:r>
            <a:r>
              <a:rPr sz="1800" spc="49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International</a:t>
            </a:r>
            <a:r>
              <a:rPr sz="1800" spc="49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Consulting</a:t>
            </a:r>
            <a:r>
              <a:rPr sz="1800" spc="495"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Alliance</a:t>
            </a:r>
            <a:r>
              <a:rPr sz="1800" spc="484"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is</a:t>
            </a:r>
            <a:r>
              <a:rPr sz="1800" spc="-2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a</a:t>
            </a:r>
            <a:r>
              <a:rPr sz="1800" spc="484" dirty="0">
                <a:solidFill>
                  <a:srgbClr val="585858"/>
                </a:solidFill>
                <a:latin typeface="Helvetica" panose="020B0604020202020204" pitchFamily="34" charset="0"/>
                <a:cs typeface="Helvetica" panose="020B0604020202020204" pitchFamily="34" charset="0"/>
              </a:rPr>
              <a:t> </a:t>
            </a:r>
            <a:r>
              <a:rPr sz="1800" spc="-10" dirty="0">
                <a:solidFill>
                  <a:srgbClr val="585858"/>
                </a:solidFill>
                <a:latin typeface="Helvetica" panose="020B0604020202020204" pitchFamily="34" charset="0"/>
                <a:cs typeface="Helvetica" panose="020B0604020202020204" pitchFamily="34" charset="0"/>
              </a:rPr>
              <a:t>unique </a:t>
            </a:r>
            <a:r>
              <a:rPr sz="1800" b="1" dirty="0">
                <a:solidFill>
                  <a:srgbClr val="585858"/>
                </a:solidFill>
                <a:latin typeface="Helvetica" panose="020B0604020202020204" pitchFamily="34" charset="0"/>
                <a:cs typeface="Helvetica" panose="020B0604020202020204" pitchFamily="34" charset="0"/>
              </a:rPr>
              <a:t>network</a:t>
            </a:r>
            <a:r>
              <a:rPr sz="1800" spc="15"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of</a:t>
            </a:r>
            <a:r>
              <a:rPr sz="1800" spc="20" dirty="0">
                <a:solidFill>
                  <a:srgbClr val="585858"/>
                </a:solidFill>
                <a:latin typeface="Helvetica" panose="020B0604020202020204" pitchFamily="34" charset="0"/>
                <a:cs typeface="Helvetica" panose="020B0604020202020204" pitchFamily="34" charset="0"/>
              </a:rPr>
              <a:t> </a:t>
            </a:r>
            <a:r>
              <a:rPr lang="nl-NL" sz="1800" spc="20" dirty="0">
                <a:solidFill>
                  <a:srgbClr val="585858"/>
                </a:solidFill>
                <a:latin typeface="Helvetica" panose="020B0604020202020204" pitchFamily="34" charset="0"/>
                <a:cs typeface="Helvetica" panose="020B0604020202020204" pitchFamily="34" charset="0"/>
              </a:rPr>
              <a:t>100+ </a:t>
            </a:r>
            <a:r>
              <a:rPr sz="1800" dirty="0">
                <a:solidFill>
                  <a:srgbClr val="585858"/>
                </a:solidFill>
                <a:latin typeface="Helvetica" panose="020B0604020202020204" pitchFamily="34" charset="0"/>
                <a:cs typeface="Helvetica" panose="020B0604020202020204" pitchFamily="34" charset="0"/>
              </a:rPr>
              <a:t>independent</a:t>
            </a:r>
            <a:r>
              <a:rPr sz="1800" spc="25" dirty="0">
                <a:solidFill>
                  <a:srgbClr val="585858"/>
                </a:solidFill>
                <a:latin typeface="Helvetica" panose="020B0604020202020204" pitchFamily="34" charset="0"/>
                <a:cs typeface="Helvetica" panose="020B0604020202020204" pitchFamily="34" charset="0"/>
              </a:rPr>
              <a:t> </a:t>
            </a:r>
            <a:r>
              <a:rPr lang="nl-NL" sz="1800" spc="25" dirty="0">
                <a:solidFill>
                  <a:srgbClr val="585858"/>
                </a:solidFill>
                <a:latin typeface="Helvetica" panose="020B0604020202020204" pitchFamily="34" charset="0"/>
                <a:cs typeface="Helvetica" panose="020B0604020202020204" pitchFamily="34" charset="0"/>
              </a:rPr>
              <a:t>member </a:t>
            </a:r>
            <a:r>
              <a:rPr sz="1800" dirty="0" err="1">
                <a:solidFill>
                  <a:srgbClr val="585858"/>
                </a:solidFill>
                <a:latin typeface="Helvetica" panose="020B0604020202020204" pitchFamily="34" charset="0"/>
                <a:cs typeface="Helvetica" panose="020B0604020202020204" pitchFamily="34" charset="0"/>
              </a:rPr>
              <a:t>organisations</a:t>
            </a:r>
            <a:r>
              <a:rPr sz="1800" spc="35"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and</a:t>
            </a:r>
            <a:r>
              <a:rPr lang="nl-NL" sz="1800" dirty="0">
                <a:solidFill>
                  <a:srgbClr val="585858"/>
                </a:solidFill>
                <a:latin typeface="Helvetica" panose="020B0604020202020204" pitchFamily="34" charset="0"/>
                <a:cs typeface="Helvetica" panose="020B0604020202020204" pitchFamily="34" charset="0"/>
              </a:rPr>
              <a:t> 50+</a:t>
            </a:r>
            <a:r>
              <a:rPr sz="1800" spc="2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individual</a:t>
            </a:r>
            <a:r>
              <a:rPr sz="1800" spc="20" dirty="0">
                <a:solidFill>
                  <a:srgbClr val="585858"/>
                </a:solidFill>
                <a:latin typeface="Helvetica" panose="020B0604020202020204" pitchFamily="34" charset="0"/>
                <a:cs typeface="Helvetica" panose="020B0604020202020204" pitchFamily="34" charset="0"/>
              </a:rPr>
              <a:t> </a:t>
            </a:r>
            <a:r>
              <a:rPr sz="1800" spc="-10" dirty="0">
                <a:solidFill>
                  <a:srgbClr val="585858"/>
                </a:solidFill>
                <a:latin typeface="Helvetica" panose="020B0604020202020204" pitchFamily="34" charset="0"/>
                <a:cs typeface="Helvetica" panose="020B0604020202020204" pitchFamily="34" charset="0"/>
              </a:rPr>
              <a:t>experts</a:t>
            </a:r>
            <a:r>
              <a:rPr sz="1800" spc="35" dirty="0">
                <a:solidFill>
                  <a:srgbClr val="585858"/>
                </a:solidFill>
                <a:latin typeface="Helvetica" panose="020B0604020202020204" pitchFamily="34" charset="0"/>
                <a:cs typeface="Helvetica" panose="020B0604020202020204" pitchFamily="34" charset="0"/>
              </a:rPr>
              <a:t> </a:t>
            </a:r>
            <a:r>
              <a:rPr sz="1800" spc="-20" dirty="0">
                <a:solidFill>
                  <a:srgbClr val="585858"/>
                </a:solidFill>
                <a:latin typeface="Helvetica" panose="020B0604020202020204" pitchFamily="34" charset="0"/>
                <a:cs typeface="Helvetica" panose="020B0604020202020204" pitchFamily="34" charset="0"/>
              </a:rPr>
              <a:t>with </a:t>
            </a:r>
            <a:r>
              <a:rPr sz="1800" dirty="0">
                <a:solidFill>
                  <a:srgbClr val="585858"/>
                </a:solidFill>
                <a:latin typeface="Helvetica" panose="020B0604020202020204" pitchFamily="34" charset="0"/>
                <a:cs typeface="Helvetica" panose="020B0604020202020204" pitchFamily="34" charset="0"/>
              </a:rPr>
              <a:t>clear</a:t>
            </a:r>
            <a:r>
              <a:rPr sz="1800" spc="285"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technical</a:t>
            </a:r>
            <a:r>
              <a:rPr sz="1800" spc="28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or</a:t>
            </a:r>
            <a:r>
              <a:rPr sz="1800" spc="280"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geographic</a:t>
            </a:r>
            <a:r>
              <a:rPr sz="1800" spc="290" dirty="0">
                <a:solidFill>
                  <a:srgbClr val="585858"/>
                </a:solidFill>
                <a:latin typeface="Helvetica" panose="020B0604020202020204" pitchFamily="34" charset="0"/>
                <a:cs typeface="Helvetica" panose="020B0604020202020204" pitchFamily="34" charset="0"/>
              </a:rPr>
              <a:t> </a:t>
            </a:r>
            <a:r>
              <a:rPr sz="1800" spc="-10" dirty="0">
                <a:solidFill>
                  <a:srgbClr val="585858"/>
                </a:solidFill>
                <a:latin typeface="Helvetica" panose="020B0604020202020204" pitchFamily="34" charset="0"/>
                <a:cs typeface="Helvetica" panose="020B0604020202020204" pitchFamily="34" charset="0"/>
              </a:rPr>
              <a:t>specialisation,</a:t>
            </a:r>
            <a:r>
              <a:rPr sz="1800" spc="285" dirty="0">
                <a:solidFill>
                  <a:srgbClr val="585858"/>
                </a:solidFill>
                <a:latin typeface="Helvetica" panose="020B0604020202020204" pitchFamily="34" charset="0"/>
                <a:cs typeface="Helvetica" panose="020B0604020202020204" pitchFamily="34" charset="0"/>
              </a:rPr>
              <a:t> </a:t>
            </a:r>
            <a:r>
              <a:rPr sz="1800" dirty="0">
                <a:solidFill>
                  <a:srgbClr val="585858"/>
                </a:solidFill>
                <a:latin typeface="Helvetica" panose="020B0604020202020204" pitchFamily="34" charset="0"/>
                <a:cs typeface="Helvetica" panose="020B0604020202020204" pitchFamily="34" charset="0"/>
              </a:rPr>
              <a:t>working</a:t>
            </a:r>
            <a:r>
              <a:rPr sz="1800" spc="280" dirty="0">
                <a:solidFill>
                  <a:srgbClr val="585858"/>
                </a:solidFill>
                <a:latin typeface="Helvetica" panose="020B0604020202020204" pitchFamily="34" charset="0"/>
                <a:cs typeface="Helvetica" panose="020B0604020202020204" pitchFamily="34" charset="0"/>
              </a:rPr>
              <a:t> </a:t>
            </a:r>
            <a:r>
              <a:rPr sz="1800" spc="55" dirty="0">
                <a:solidFill>
                  <a:srgbClr val="585858"/>
                </a:solidFill>
                <a:latin typeface="Helvetica" panose="020B0604020202020204" pitchFamily="34" charset="0"/>
                <a:cs typeface="Helvetica" panose="020B0604020202020204" pitchFamily="34" charset="0"/>
              </a:rPr>
              <a:t>on</a:t>
            </a:r>
            <a:r>
              <a:rPr sz="1800" spc="280" dirty="0">
                <a:solidFill>
                  <a:srgbClr val="585858"/>
                </a:solidFill>
                <a:latin typeface="Helvetica" panose="020B0604020202020204" pitchFamily="34" charset="0"/>
                <a:cs typeface="Helvetica" panose="020B0604020202020204" pitchFamily="34" charset="0"/>
              </a:rPr>
              <a:t> </a:t>
            </a:r>
            <a:r>
              <a:rPr sz="1800" spc="-10" dirty="0">
                <a:solidFill>
                  <a:srgbClr val="585858"/>
                </a:solidFill>
                <a:latin typeface="Helvetica" panose="020B0604020202020204" pitchFamily="34" charset="0"/>
                <a:cs typeface="Helvetica" panose="020B0604020202020204" pitchFamily="34" charset="0"/>
              </a:rPr>
              <a:t>donor- </a:t>
            </a:r>
            <a:r>
              <a:rPr sz="1800" dirty="0">
                <a:solidFill>
                  <a:srgbClr val="585858"/>
                </a:solidFill>
                <a:latin typeface="Helvetica" panose="020B0604020202020204" pitchFamily="34" charset="0"/>
                <a:cs typeface="Helvetica" panose="020B0604020202020204" pitchFamily="34" charset="0"/>
              </a:rPr>
              <a:t>funded</a:t>
            </a:r>
            <a:r>
              <a:rPr sz="1800" spc="-85" dirty="0">
                <a:solidFill>
                  <a:srgbClr val="585858"/>
                </a:solidFill>
                <a:latin typeface="Helvetica" panose="020B0604020202020204" pitchFamily="34" charset="0"/>
                <a:cs typeface="Helvetica" panose="020B0604020202020204" pitchFamily="34" charset="0"/>
              </a:rPr>
              <a:t> </a:t>
            </a:r>
            <a:r>
              <a:rPr sz="1800" spc="-45" dirty="0">
                <a:solidFill>
                  <a:srgbClr val="585858"/>
                </a:solidFill>
                <a:latin typeface="Helvetica" panose="020B0604020202020204" pitchFamily="34" charset="0"/>
                <a:cs typeface="Helvetica" panose="020B0604020202020204" pitchFamily="34" charset="0"/>
              </a:rPr>
              <a:t>projects </a:t>
            </a:r>
            <a:r>
              <a:rPr sz="1800" dirty="0">
                <a:solidFill>
                  <a:srgbClr val="585858"/>
                </a:solidFill>
                <a:latin typeface="Helvetica" panose="020B0604020202020204" pitchFamily="34" charset="0"/>
                <a:cs typeface="Helvetica" panose="020B0604020202020204" pitchFamily="34" charset="0"/>
              </a:rPr>
              <a:t>in</a:t>
            </a:r>
            <a:r>
              <a:rPr sz="1800" spc="-75" dirty="0">
                <a:solidFill>
                  <a:srgbClr val="585858"/>
                </a:solidFill>
                <a:latin typeface="Helvetica" panose="020B0604020202020204" pitchFamily="34" charset="0"/>
                <a:cs typeface="Helvetica" panose="020B0604020202020204" pitchFamily="34" charset="0"/>
              </a:rPr>
              <a:t> </a:t>
            </a:r>
            <a:r>
              <a:rPr sz="1800" spc="-60" dirty="0">
                <a:solidFill>
                  <a:srgbClr val="585858"/>
                </a:solidFill>
                <a:latin typeface="Helvetica" panose="020B0604020202020204" pitchFamily="34" charset="0"/>
                <a:cs typeface="Helvetica" panose="020B0604020202020204" pitchFamily="34" charset="0"/>
              </a:rPr>
              <a:t>different</a:t>
            </a:r>
            <a:r>
              <a:rPr sz="1800" spc="-75" dirty="0">
                <a:solidFill>
                  <a:srgbClr val="585858"/>
                </a:solidFill>
                <a:latin typeface="Helvetica" panose="020B0604020202020204" pitchFamily="34" charset="0"/>
                <a:cs typeface="Helvetica" panose="020B0604020202020204" pitchFamily="34" charset="0"/>
              </a:rPr>
              <a:t> </a:t>
            </a:r>
            <a:r>
              <a:rPr sz="1800" spc="-35" dirty="0">
                <a:solidFill>
                  <a:srgbClr val="585858"/>
                </a:solidFill>
                <a:latin typeface="Helvetica" panose="020B0604020202020204" pitchFamily="34" charset="0"/>
                <a:cs typeface="Helvetica" panose="020B0604020202020204" pitchFamily="34" charset="0"/>
              </a:rPr>
              <a:t>beneficiary</a:t>
            </a:r>
            <a:r>
              <a:rPr sz="1800" spc="-70" dirty="0">
                <a:solidFill>
                  <a:srgbClr val="585858"/>
                </a:solidFill>
                <a:latin typeface="Helvetica" panose="020B0604020202020204" pitchFamily="34" charset="0"/>
                <a:cs typeface="Helvetica" panose="020B0604020202020204" pitchFamily="34" charset="0"/>
              </a:rPr>
              <a:t> </a:t>
            </a:r>
            <a:r>
              <a:rPr sz="1800" spc="-10" dirty="0">
                <a:solidFill>
                  <a:srgbClr val="585858"/>
                </a:solidFill>
                <a:latin typeface="Helvetica" panose="020B0604020202020204" pitchFamily="34" charset="0"/>
                <a:cs typeface="Helvetica" panose="020B0604020202020204" pitchFamily="34" charset="0"/>
              </a:rPr>
              <a:t>countries.</a:t>
            </a:r>
            <a:r>
              <a:rPr lang="nl-NL" sz="1800" spc="-10" dirty="0">
                <a:solidFill>
                  <a:srgbClr val="585858"/>
                </a:solidFill>
                <a:latin typeface="Helvetica" panose="020B0604020202020204" pitchFamily="34" charset="0"/>
                <a:cs typeface="Helvetica" panose="020B0604020202020204" pitchFamily="34" charset="0"/>
              </a:rPr>
              <a:t> </a:t>
            </a:r>
          </a:p>
          <a:p>
            <a:pPr marL="12700" marR="5080" algn="just">
              <a:lnSpc>
                <a:spcPct val="107100"/>
              </a:lnSpc>
              <a:spcBef>
                <a:spcPts val="100"/>
              </a:spcBef>
            </a:pPr>
            <a:endParaRPr sz="500" dirty="0">
              <a:latin typeface="Helvetica" panose="020B0604020202020204" pitchFamily="34" charset="0"/>
              <a:cs typeface="Helvetica" panose="020B0604020202020204" pitchFamily="34" charset="0"/>
            </a:endParaRPr>
          </a:p>
          <a:p>
            <a:pPr marL="12700" marR="6350" algn="just">
              <a:lnSpc>
                <a:spcPct val="106900"/>
              </a:lnSpc>
              <a:spcBef>
                <a:spcPts val="800"/>
              </a:spcBef>
            </a:pPr>
            <a:r>
              <a:rPr lang="en-US" dirty="0">
                <a:solidFill>
                  <a:srgbClr val="585858"/>
                </a:solidFill>
                <a:latin typeface="Helvetica" panose="020B0604020202020204" pitchFamily="34" charset="0"/>
                <a:cs typeface="Helvetica" panose="020B0604020202020204" pitchFamily="34" charset="0"/>
              </a:rPr>
              <a:t>Since 2012, ICA World facilitates long-term cooperation between a growing network of trusted partners in development cooperation. The goal of the Alliance is to </a:t>
            </a:r>
            <a:r>
              <a:rPr lang="en-US" b="1" dirty="0">
                <a:solidFill>
                  <a:srgbClr val="585858"/>
                </a:solidFill>
                <a:latin typeface="Helvetica" panose="020B0604020202020204" pitchFamily="34" charset="0"/>
                <a:cs typeface="Helvetica" panose="020B0604020202020204" pitchFamily="34" charset="0"/>
              </a:rPr>
              <a:t>win together new projects</a:t>
            </a:r>
            <a:r>
              <a:rPr lang="en-US" dirty="0">
                <a:solidFill>
                  <a:srgbClr val="585858"/>
                </a:solidFill>
                <a:latin typeface="Helvetica" panose="020B0604020202020204" pitchFamily="34" charset="0"/>
                <a:cs typeface="Helvetica" panose="020B0604020202020204" pitchFamily="34" charset="0"/>
              </a:rPr>
              <a:t>, ensure </a:t>
            </a:r>
            <a:r>
              <a:rPr lang="en-US" b="1" dirty="0">
                <a:solidFill>
                  <a:srgbClr val="585858"/>
                </a:solidFill>
                <a:latin typeface="Helvetica" panose="020B0604020202020204" pitchFamily="34" charset="0"/>
                <a:cs typeface="Helvetica" panose="020B0604020202020204" pitchFamily="34" charset="0"/>
              </a:rPr>
              <a:t>high-quality project delivery </a:t>
            </a:r>
            <a:r>
              <a:rPr lang="en-US" dirty="0">
                <a:solidFill>
                  <a:srgbClr val="585858"/>
                </a:solidFill>
                <a:latin typeface="Helvetica" panose="020B0604020202020204" pitchFamily="34" charset="0"/>
                <a:cs typeface="Helvetica" panose="020B0604020202020204" pitchFamily="34" charset="0"/>
              </a:rPr>
              <a:t>and make a </a:t>
            </a:r>
            <a:r>
              <a:rPr lang="en-US" b="1" dirty="0">
                <a:solidFill>
                  <a:srgbClr val="585858"/>
                </a:solidFill>
                <a:latin typeface="Helvetica" panose="020B0604020202020204" pitchFamily="34" charset="0"/>
                <a:cs typeface="Helvetica" panose="020B0604020202020204" pitchFamily="34" charset="0"/>
              </a:rPr>
              <a:t>sustainable impact</a:t>
            </a:r>
            <a:r>
              <a:rPr lang="en-US" dirty="0">
                <a:solidFill>
                  <a:srgbClr val="585858"/>
                </a:solidFill>
                <a:latin typeface="Helvetica" panose="020B0604020202020204" pitchFamily="34" charset="0"/>
                <a:cs typeface="Helvetica" panose="020B0604020202020204" pitchFamily="34" charset="0"/>
              </a:rPr>
              <a:t>.</a:t>
            </a:r>
          </a:p>
          <a:p>
            <a:pPr marL="12700" marR="6350" algn="just">
              <a:lnSpc>
                <a:spcPct val="106900"/>
              </a:lnSpc>
              <a:spcBef>
                <a:spcPts val="800"/>
              </a:spcBef>
            </a:pPr>
            <a:endParaRPr lang="en-US" sz="1000" dirty="0">
              <a:solidFill>
                <a:srgbClr val="585858"/>
              </a:solidFill>
              <a:latin typeface="Helvetica" panose="020B0604020202020204" pitchFamily="34" charset="0"/>
              <a:cs typeface="Helvetica" panose="020B0604020202020204" pitchFamily="34" charset="0"/>
            </a:endParaRPr>
          </a:p>
          <a:p>
            <a:pPr rtl="0"/>
            <a:r>
              <a:rPr lang="en-US" dirty="0">
                <a:solidFill>
                  <a:srgbClr val="585858"/>
                </a:solidFill>
                <a:latin typeface="Helvetica" panose="020B0604020202020204" pitchFamily="34" charset="0"/>
                <a:cs typeface="Helvetica" panose="020B0604020202020204" pitchFamily="34" charset="0"/>
              </a:rPr>
              <a:t>ICA World aims to:</a:t>
            </a:r>
          </a:p>
          <a:p>
            <a:pPr rtl="0"/>
            <a:endParaRPr lang="en-US" sz="500" dirty="0">
              <a:solidFill>
                <a:srgbClr val="585858"/>
              </a:solidFill>
              <a:latin typeface="Helvetica" panose="020B0604020202020204" pitchFamily="34" charset="0"/>
              <a:cs typeface="Helvetica" panose="020B0604020202020204" pitchFamily="34" charset="0"/>
            </a:endParaRPr>
          </a:p>
          <a:p>
            <a:pPr rtl="0"/>
            <a:r>
              <a:rPr lang="en-US" dirty="0">
                <a:solidFill>
                  <a:srgbClr val="585858"/>
                </a:solidFill>
                <a:latin typeface="Helvetica" panose="020B0604020202020204" pitchFamily="34" charset="0"/>
                <a:cs typeface="Helvetica" panose="020B0604020202020204" pitchFamily="34" charset="0"/>
              </a:rPr>
              <a:t>• promote cooperation on donor-funded projects</a:t>
            </a:r>
          </a:p>
          <a:p>
            <a:pPr rtl="0"/>
            <a:r>
              <a:rPr lang="en-US" dirty="0">
                <a:solidFill>
                  <a:srgbClr val="585858"/>
                </a:solidFill>
                <a:latin typeface="Helvetica" panose="020B0604020202020204" pitchFamily="34" charset="0"/>
                <a:cs typeface="Helvetica" panose="020B0604020202020204" pitchFamily="34" charset="0"/>
              </a:rPr>
              <a:t>• foster local ownership and technical expertise</a:t>
            </a:r>
          </a:p>
          <a:p>
            <a:pPr rtl="0"/>
            <a:r>
              <a:rPr lang="en-US" dirty="0">
                <a:solidFill>
                  <a:srgbClr val="585858"/>
                </a:solidFill>
                <a:latin typeface="Helvetica" panose="020B0604020202020204" pitchFamily="34" charset="0"/>
                <a:cs typeface="Helvetica" panose="020B0604020202020204" pitchFamily="34" charset="0"/>
              </a:rPr>
              <a:t>• share knowledge, best practices and success stories</a:t>
            </a:r>
          </a:p>
          <a:p>
            <a:pPr rtl="0"/>
            <a:r>
              <a:rPr lang="en-US" dirty="0">
                <a:solidFill>
                  <a:srgbClr val="585858"/>
                </a:solidFill>
                <a:latin typeface="Helvetica" panose="020B0604020202020204" pitchFamily="34" charset="0"/>
                <a:cs typeface="Helvetica" panose="020B0604020202020204" pitchFamily="34" charset="0"/>
              </a:rPr>
              <a:t>• contribute to positive and sustainable development</a:t>
            </a:r>
          </a:p>
          <a:p>
            <a:pPr marL="12700" marR="6350" algn="just">
              <a:lnSpc>
                <a:spcPct val="106900"/>
              </a:lnSpc>
              <a:spcBef>
                <a:spcPts val="800"/>
              </a:spcBef>
            </a:pPr>
            <a:endParaRPr dirty="0">
              <a:solidFill>
                <a:srgbClr val="585858"/>
              </a:solidFill>
              <a:latin typeface="Helvetica" panose="020B0604020202020204" pitchFamily="34" charset="0"/>
              <a:cs typeface="Helvetica" panose="020B0604020202020204" pitchFamily="34" charset="0"/>
            </a:endParaRPr>
          </a:p>
        </p:txBody>
      </p:sp>
      <p:sp>
        <p:nvSpPr>
          <p:cNvPr id="12" name="object 12">
            <a:extLst>
              <a:ext uri="{FF2B5EF4-FFF2-40B4-BE49-F238E27FC236}">
                <a16:creationId xmlns:a16="http://schemas.microsoft.com/office/drawing/2014/main" id="{415FF0E0-D1E3-F37C-BDB9-75F48B605D51}"/>
              </a:ext>
            </a:extLst>
          </p:cNvPr>
          <p:cNvSpPr txBox="1"/>
          <p:nvPr/>
        </p:nvSpPr>
        <p:spPr>
          <a:xfrm>
            <a:off x="9497496" y="2667000"/>
            <a:ext cx="1559817" cy="504625"/>
          </a:xfrm>
          <a:prstGeom prst="rect">
            <a:avLst/>
          </a:prstGeom>
        </p:spPr>
        <p:txBody>
          <a:bodyPr vert="horz" wrap="square" lIns="0" tIns="12065" rIns="0" bIns="0" rtlCol="0">
            <a:spAutoFit/>
          </a:bodyPr>
          <a:lstStyle/>
          <a:p>
            <a:pPr marL="90170" marR="5080" indent="-78105">
              <a:lnSpc>
                <a:spcPct val="100000"/>
              </a:lnSpc>
              <a:spcBef>
                <a:spcPts val="95"/>
              </a:spcBef>
            </a:pPr>
            <a:r>
              <a:rPr sz="1600" b="1" dirty="0">
                <a:solidFill>
                  <a:srgbClr val="FFFFFF"/>
                </a:solidFill>
                <a:latin typeface="Helvetica" panose="020B0604020202020204" pitchFamily="34" charset="0"/>
                <a:cs typeface="Helvetica" panose="020B0604020202020204" pitchFamily="34" charset="0"/>
              </a:rPr>
              <a:t>Networking</a:t>
            </a:r>
            <a:r>
              <a:rPr sz="1600" b="1" spc="30" dirty="0">
                <a:solidFill>
                  <a:srgbClr val="FFFFFF"/>
                </a:solidFill>
                <a:latin typeface="Helvetica" panose="020B0604020202020204" pitchFamily="34" charset="0"/>
                <a:cs typeface="Helvetica" panose="020B0604020202020204" pitchFamily="34" charset="0"/>
              </a:rPr>
              <a:t> </a:t>
            </a:r>
            <a:r>
              <a:rPr sz="1600" b="1" spc="-35" dirty="0">
                <a:solidFill>
                  <a:srgbClr val="FFFFFF"/>
                </a:solidFill>
                <a:latin typeface="Helvetica" panose="020B0604020202020204" pitchFamily="34" charset="0"/>
                <a:cs typeface="Helvetica" panose="020B0604020202020204" pitchFamily="34" charset="0"/>
              </a:rPr>
              <a:t>for </a:t>
            </a:r>
            <a:r>
              <a:rPr sz="1600" b="1" spc="-10" dirty="0">
                <a:solidFill>
                  <a:srgbClr val="FFFFFF"/>
                </a:solidFill>
                <a:latin typeface="Helvetica" panose="020B0604020202020204" pitchFamily="34" charset="0"/>
                <a:cs typeface="Helvetica" panose="020B0604020202020204" pitchFamily="34" charset="0"/>
              </a:rPr>
              <a:t>Development</a:t>
            </a:r>
            <a:endParaRPr sz="1600" b="1" dirty="0">
              <a:latin typeface="Helvetica" panose="020B0604020202020204" pitchFamily="34" charset="0"/>
              <a:cs typeface="Helvetica" panose="020B0604020202020204" pitchFamily="34" charset="0"/>
            </a:endParaRPr>
          </a:p>
        </p:txBody>
      </p:sp>
      <p:sp>
        <p:nvSpPr>
          <p:cNvPr id="13" name="object 13">
            <a:extLst>
              <a:ext uri="{FF2B5EF4-FFF2-40B4-BE49-F238E27FC236}">
                <a16:creationId xmlns:a16="http://schemas.microsoft.com/office/drawing/2014/main" id="{59312F76-63CE-6DB6-A909-434F69D3B16F}"/>
              </a:ext>
            </a:extLst>
          </p:cNvPr>
          <p:cNvSpPr txBox="1"/>
          <p:nvPr/>
        </p:nvSpPr>
        <p:spPr>
          <a:xfrm>
            <a:off x="9394694" y="3310719"/>
            <a:ext cx="1750060" cy="258404"/>
          </a:xfrm>
          <a:prstGeom prst="rect">
            <a:avLst/>
          </a:prstGeom>
        </p:spPr>
        <p:txBody>
          <a:bodyPr vert="horz" wrap="square" lIns="0" tIns="12065" rIns="0" bIns="0" rtlCol="0">
            <a:spAutoFit/>
          </a:bodyPr>
          <a:lstStyle/>
          <a:p>
            <a:pPr marL="12700">
              <a:lnSpc>
                <a:spcPct val="100000"/>
              </a:lnSpc>
              <a:spcBef>
                <a:spcPts val="95"/>
              </a:spcBef>
            </a:pPr>
            <a:r>
              <a:rPr sz="1600" b="1" spc="-20" dirty="0">
                <a:solidFill>
                  <a:srgbClr val="FFA435"/>
                </a:solidFill>
                <a:latin typeface="Helvetica" panose="020B0604020202020204" pitchFamily="34" charset="0"/>
                <a:cs typeface="Helvetica" panose="020B0604020202020204" pitchFamily="34" charset="0"/>
                <a:hlinkClick r:id="rId3">
                  <a:extLst>
                    <a:ext uri="{A12FA001-AC4F-418D-AE19-62706E023703}">
                      <ahyp:hlinkClr xmlns:ahyp="http://schemas.microsoft.com/office/drawing/2018/hyperlinkcolor" val="tx"/>
                    </a:ext>
                  </a:extLst>
                </a:hlinkClick>
              </a:rPr>
              <a:t>www.icaworld.net</a:t>
            </a:r>
            <a:endParaRPr sz="1600" dirty="0">
              <a:solidFill>
                <a:srgbClr val="FFA435"/>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311523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18033" y="3805809"/>
            <a:ext cx="3085465" cy="1243930"/>
          </a:xfrm>
          <a:prstGeom prst="rect">
            <a:avLst/>
          </a:prstGeom>
        </p:spPr>
        <p:txBody>
          <a:bodyPr vert="horz" wrap="square" lIns="0" tIns="12700" rIns="0" bIns="0" rtlCol="0">
            <a:spAutoFit/>
          </a:bodyPr>
          <a:lstStyle/>
          <a:p>
            <a:pPr marL="12700" marR="5080">
              <a:lnSpc>
                <a:spcPct val="100000"/>
              </a:lnSpc>
              <a:spcBef>
                <a:spcPts val="100"/>
              </a:spcBef>
            </a:pPr>
            <a:r>
              <a:rPr sz="1600" spc="95" dirty="0">
                <a:solidFill>
                  <a:srgbClr val="585858"/>
                </a:solidFill>
                <a:latin typeface="Helvetica" panose="020B0604020202020204" pitchFamily="34" charset="0"/>
                <a:cs typeface="Helvetica" panose="020B0604020202020204" pitchFamily="34" charset="0"/>
              </a:rPr>
              <a:t>A</a:t>
            </a:r>
            <a:r>
              <a:rPr sz="1600" spc="-75" dirty="0">
                <a:solidFill>
                  <a:srgbClr val="585858"/>
                </a:solidFill>
                <a:latin typeface="Helvetica" panose="020B0604020202020204" pitchFamily="34" charset="0"/>
                <a:cs typeface="Helvetica" panose="020B0604020202020204" pitchFamily="34" charset="0"/>
              </a:rPr>
              <a:t> few</a:t>
            </a:r>
            <a:r>
              <a:rPr sz="1600" spc="-6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days</a:t>
            </a:r>
            <a:r>
              <a:rPr sz="1600" spc="-5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of</a:t>
            </a:r>
            <a:r>
              <a:rPr sz="1600" spc="-70" dirty="0">
                <a:solidFill>
                  <a:srgbClr val="585858"/>
                </a:solidFill>
                <a:latin typeface="Helvetica" panose="020B0604020202020204" pitchFamily="34" charset="0"/>
                <a:cs typeface="Helvetica" panose="020B0604020202020204" pitchFamily="34" charset="0"/>
              </a:rPr>
              <a:t> </a:t>
            </a:r>
            <a:r>
              <a:rPr sz="1600" spc="-45" dirty="0">
                <a:solidFill>
                  <a:srgbClr val="585858"/>
                </a:solidFill>
                <a:latin typeface="Helvetica" panose="020B0604020202020204" pitchFamily="34" charset="0"/>
                <a:cs typeface="Helvetica" panose="020B0604020202020204" pitchFamily="34" charset="0"/>
              </a:rPr>
              <a:t>virtual</a:t>
            </a:r>
            <a:r>
              <a:rPr sz="1600" spc="-7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induction trainings</a:t>
            </a:r>
            <a:r>
              <a:rPr sz="1600" spc="-125"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aimed</a:t>
            </a:r>
            <a:r>
              <a:rPr sz="1600" spc="-85" dirty="0">
                <a:solidFill>
                  <a:srgbClr val="585858"/>
                </a:solidFill>
                <a:latin typeface="Helvetica" panose="020B0604020202020204" pitchFamily="34" charset="0"/>
                <a:cs typeface="Helvetica" panose="020B0604020202020204" pitchFamily="34" charset="0"/>
              </a:rPr>
              <a:t> </a:t>
            </a:r>
            <a:r>
              <a:rPr sz="1600" spc="-80" dirty="0">
                <a:solidFill>
                  <a:srgbClr val="585858"/>
                </a:solidFill>
                <a:latin typeface="Helvetica" panose="020B0604020202020204" pitchFamily="34" charset="0"/>
                <a:cs typeface="Helvetica" panose="020B0604020202020204" pitchFamily="34" charset="0"/>
              </a:rPr>
              <a:t>at</a:t>
            </a:r>
            <a:r>
              <a:rPr sz="1600" spc="-6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providing </a:t>
            </a:r>
            <a:r>
              <a:rPr sz="1600" spc="-40" dirty="0">
                <a:solidFill>
                  <a:srgbClr val="585858"/>
                </a:solidFill>
                <a:latin typeface="Helvetica" panose="020B0604020202020204" pitchFamily="34" charset="0"/>
                <a:cs typeface="Helvetica" panose="020B0604020202020204" pitchFamily="34" charset="0"/>
              </a:rPr>
              <a:t>trainees </a:t>
            </a:r>
            <a:r>
              <a:rPr sz="1600" spc="-45" dirty="0">
                <a:solidFill>
                  <a:srgbClr val="585858"/>
                </a:solidFill>
                <a:latin typeface="Helvetica" panose="020B0604020202020204" pitchFamily="34" charset="0"/>
                <a:cs typeface="Helvetica" panose="020B0604020202020204" pitchFamily="34" charset="0"/>
              </a:rPr>
              <a:t>with</a:t>
            </a:r>
            <a:r>
              <a:rPr sz="1600" spc="-3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some</a:t>
            </a:r>
            <a:r>
              <a:rPr sz="1600" spc="-3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basic </a:t>
            </a:r>
            <a:r>
              <a:rPr sz="1600" dirty="0">
                <a:solidFill>
                  <a:srgbClr val="585858"/>
                </a:solidFill>
                <a:latin typeface="Helvetica" panose="020B0604020202020204" pitchFamily="34" charset="0"/>
                <a:cs typeface="Helvetica" panose="020B0604020202020204" pitchFamily="34" charset="0"/>
              </a:rPr>
              <a:t>knowledge</a:t>
            </a:r>
            <a:r>
              <a:rPr sz="1600" spc="-1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about</a:t>
            </a:r>
            <a:r>
              <a:rPr sz="1600" spc="-10"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the </a:t>
            </a:r>
            <a:r>
              <a:rPr sz="1600" spc="-10" dirty="0">
                <a:solidFill>
                  <a:srgbClr val="585858"/>
                </a:solidFill>
                <a:latin typeface="Helvetica" panose="020B0604020202020204" pitchFamily="34" charset="0"/>
                <a:cs typeface="Helvetica" panose="020B0604020202020204" pitchFamily="34" charset="0"/>
              </a:rPr>
              <a:t>development</a:t>
            </a:r>
            <a:r>
              <a:rPr sz="1600" spc="-10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cooperation sector.</a:t>
            </a:r>
            <a:endParaRPr sz="1600" dirty="0">
              <a:latin typeface="Helvetica" panose="020B0604020202020204" pitchFamily="34" charset="0"/>
              <a:cs typeface="Helvetica" panose="020B0604020202020204" pitchFamily="34" charset="0"/>
            </a:endParaRPr>
          </a:p>
        </p:txBody>
      </p:sp>
      <p:sp>
        <p:nvSpPr>
          <p:cNvPr id="3" name="object 3"/>
          <p:cNvSpPr txBox="1"/>
          <p:nvPr/>
        </p:nvSpPr>
        <p:spPr>
          <a:xfrm>
            <a:off x="11846179" y="6367678"/>
            <a:ext cx="102870" cy="182101"/>
          </a:xfrm>
          <a:prstGeom prst="rect">
            <a:avLst/>
          </a:prstGeom>
        </p:spPr>
        <p:txBody>
          <a:bodyPr vert="horz" wrap="square" lIns="0" tIns="12700" rIns="0" bIns="0" rtlCol="0">
            <a:spAutoFit/>
          </a:bodyPr>
          <a:lstStyle/>
          <a:p>
            <a:pPr marL="12700">
              <a:lnSpc>
                <a:spcPct val="100000"/>
              </a:lnSpc>
              <a:spcBef>
                <a:spcPts val="100"/>
              </a:spcBef>
            </a:pPr>
            <a:r>
              <a:rPr sz="1100" spc="-50" dirty="0">
                <a:solidFill>
                  <a:srgbClr val="888888"/>
                </a:solidFill>
                <a:latin typeface="Helvetica" panose="020B0604020202020204" pitchFamily="34" charset="0"/>
                <a:cs typeface="Helvetica" panose="020B0604020202020204" pitchFamily="34" charset="0"/>
              </a:rPr>
              <a:t>5</a:t>
            </a:r>
            <a:endParaRPr sz="1100">
              <a:latin typeface="Helvetica" panose="020B0604020202020204" pitchFamily="34" charset="0"/>
              <a:cs typeface="Helvetica" panose="020B0604020202020204" pitchFamily="34" charset="0"/>
            </a:endParaRPr>
          </a:p>
        </p:txBody>
      </p:sp>
      <p:sp>
        <p:nvSpPr>
          <p:cNvPr id="4" name="object 4"/>
          <p:cNvSpPr txBox="1"/>
          <p:nvPr/>
        </p:nvSpPr>
        <p:spPr>
          <a:xfrm>
            <a:off x="4617975" y="3816469"/>
            <a:ext cx="3036317" cy="751488"/>
          </a:xfrm>
          <a:prstGeom prst="rect">
            <a:avLst/>
          </a:prstGeom>
        </p:spPr>
        <p:txBody>
          <a:bodyPr vert="horz" wrap="square" lIns="0" tIns="12700" rIns="0" bIns="0" rtlCol="0">
            <a:spAutoFit/>
          </a:bodyPr>
          <a:lstStyle/>
          <a:p>
            <a:pPr marL="12700" marR="5080">
              <a:lnSpc>
                <a:spcPct val="100000"/>
              </a:lnSpc>
              <a:spcBef>
                <a:spcPts val="100"/>
              </a:spcBef>
            </a:pPr>
            <a:r>
              <a:rPr lang="nl-NL" sz="1600" spc="-40" dirty="0">
                <a:solidFill>
                  <a:srgbClr val="585858"/>
                </a:solidFill>
                <a:latin typeface="Helvetica" panose="020B0604020202020204" pitchFamily="34" charset="0"/>
                <a:cs typeface="Helvetica" panose="020B0604020202020204" pitchFamily="34" charset="0"/>
              </a:rPr>
              <a:t>(</a:t>
            </a:r>
            <a:r>
              <a:rPr sz="1600" spc="-40" dirty="0">
                <a:solidFill>
                  <a:srgbClr val="585858"/>
                </a:solidFill>
                <a:latin typeface="Helvetica" panose="020B0604020202020204" pitchFamily="34" charset="0"/>
                <a:cs typeface="Helvetica" panose="020B0604020202020204" pitchFamily="34" charset="0"/>
              </a:rPr>
              <a:t>Field</a:t>
            </a:r>
            <a:r>
              <a:rPr lang="nl-NL" sz="1600" spc="-40" dirty="0">
                <a:solidFill>
                  <a:srgbClr val="585858"/>
                </a:solidFill>
                <a:latin typeface="Helvetica" panose="020B0604020202020204" pitchFamily="34" charset="0"/>
                <a:cs typeface="Helvetica" panose="020B0604020202020204" pitchFamily="34" charset="0"/>
              </a:rPr>
              <a:t>)</a:t>
            </a:r>
            <a:r>
              <a:rPr sz="1600" spc="-70" dirty="0">
                <a:solidFill>
                  <a:srgbClr val="585858"/>
                </a:solidFill>
                <a:latin typeface="Helvetica" panose="020B0604020202020204" pitchFamily="34" charset="0"/>
                <a:cs typeface="Helvetica" panose="020B0604020202020204" pitchFamily="34" charset="0"/>
              </a:rPr>
              <a:t> </a:t>
            </a:r>
            <a:r>
              <a:rPr sz="1600" spc="-45" dirty="0">
                <a:solidFill>
                  <a:srgbClr val="585858"/>
                </a:solidFill>
                <a:latin typeface="Helvetica" panose="020B0604020202020204" pitchFamily="34" charset="0"/>
                <a:cs typeface="Helvetica" panose="020B0604020202020204" pitchFamily="34" charset="0"/>
              </a:rPr>
              <a:t>experience</a:t>
            </a:r>
            <a:r>
              <a:rPr sz="1600" spc="-65" dirty="0">
                <a:solidFill>
                  <a:srgbClr val="585858"/>
                </a:solidFill>
                <a:latin typeface="Helvetica" panose="020B0604020202020204" pitchFamily="34" charset="0"/>
                <a:cs typeface="Helvetica" panose="020B0604020202020204" pitchFamily="34" charset="0"/>
              </a:rPr>
              <a:t> </a:t>
            </a:r>
            <a:r>
              <a:rPr sz="1600" spc="55" dirty="0">
                <a:solidFill>
                  <a:srgbClr val="585858"/>
                </a:solidFill>
                <a:latin typeface="Helvetica" panose="020B0604020202020204" pitchFamily="34" charset="0"/>
                <a:cs typeface="Helvetica" panose="020B0604020202020204" pitchFamily="34" charset="0"/>
              </a:rPr>
              <a:t>on</a:t>
            </a:r>
            <a:r>
              <a:rPr sz="1600" spc="-70" dirty="0">
                <a:solidFill>
                  <a:srgbClr val="585858"/>
                </a:solidFill>
                <a:latin typeface="Helvetica" panose="020B0604020202020204" pitchFamily="34" charset="0"/>
                <a:cs typeface="Helvetica" panose="020B0604020202020204" pitchFamily="34" charset="0"/>
              </a:rPr>
              <a:t> </a:t>
            </a:r>
            <a:r>
              <a:rPr sz="1600" spc="-40" dirty="0">
                <a:solidFill>
                  <a:srgbClr val="585858"/>
                </a:solidFill>
                <a:latin typeface="Helvetica" panose="020B0604020202020204" pitchFamily="34" charset="0"/>
                <a:cs typeface="Helvetica" panose="020B0604020202020204" pitchFamily="34" charset="0"/>
              </a:rPr>
              <a:t>projects </a:t>
            </a:r>
            <a:r>
              <a:rPr sz="1600" spc="-20" dirty="0">
                <a:solidFill>
                  <a:srgbClr val="585858"/>
                </a:solidFill>
                <a:latin typeface="Helvetica" panose="020B0604020202020204" pitchFamily="34" charset="0"/>
                <a:cs typeface="Helvetica" panose="020B0604020202020204" pitchFamily="34" charset="0"/>
              </a:rPr>
              <a:t>implemented</a:t>
            </a:r>
            <a:r>
              <a:rPr sz="1600" spc="-4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by</a:t>
            </a:r>
            <a:r>
              <a:rPr sz="1600" spc="-4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one</a:t>
            </a:r>
            <a:r>
              <a:rPr sz="1600" spc="-65" dirty="0">
                <a:solidFill>
                  <a:srgbClr val="585858"/>
                </a:solidFill>
                <a:latin typeface="Helvetica" panose="020B0604020202020204" pitchFamily="34" charset="0"/>
                <a:cs typeface="Helvetica" panose="020B0604020202020204" pitchFamily="34" charset="0"/>
              </a:rPr>
              <a:t> </a:t>
            </a:r>
            <a:r>
              <a:rPr lang="nl-NL" sz="1600" spc="-65" dirty="0">
                <a:solidFill>
                  <a:srgbClr val="585858"/>
                </a:solidFill>
                <a:latin typeface="Helvetica" panose="020B0604020202020204" pitchFamily="34" charset="0"/>
                <a:cs typeface="Helvetica" panose="020B0604020202020204" pitchFamily="34" charset="0"/>
              </a:rPr>
              <a:t>or more </a:t>
            </a:r>
            <a:r>
              <a:rPr sz="1600" dirty="0">
                <a:solidFill>
                  <a:srgbClr val="585858"/>
                </a:solidFill>
                <a:latin typeface="Helvetica" panose="020B0604020202020204" pitchFamily="34" charset="0"/>
                <a:cs typeface="Helvetica" panose="020B0604020202020204" pitchFamily="34" charset="0"/>
              </a:rPr>
              <a:t>ICA</a:t>
            </a:r>
            <a:r>
              <a:rPr sz="1600" spc="45"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members.</a:t>
            </a:r>
            <a:endParaRPr sz="1600" dirty="0">
              <a:latin typeface="Helvetica" panose="020B0604020202020204" pitchFamily="34" charset="0"/>
              <a:cs typeface="Helvetica" panose="020B0604020202020204" pitchFamily="34" charset="0"/>
            </a:endParaRPr>
          </a:p>
        </p:txBody>
      </p:sp>
      <p:sp>
        <p:nvSpPr>
          <p:cNvPr id="5" name="object 5"/>
          <p:cNvSpPr txBox="1"/>
          <p:nvPr/>
        </p:nvSpPr>
        <p:spPr>
          <a:xfrm>
            <a:off x="4617975" y="4562427"/>
            <a:ext cx="3148330" cy="1436291"/>
          </a:xfrm>
          <a:prstGeom prst="rect">
            <a:avLst/>
          </a:prstGeom>
        </p:spPr>
        <p:txBody>
          <a:bodyPr vert="horz" wrap="square" lIns="0" tIns="12700" rIns="0" bIns="0" rtlCol="0">
            <a:spAutoFit/>
          </a:bodyPr>
          <a:lstStyle/>
          <a:p>
            <a:pPr marL="12700" marR="5080">
              <a:lnSpc>
                <a:spcPct val="100000"/>
              </a:lnSpc>
              <a:spcBef>
                <a:spcPts val="100"/>
              </a:spcBef>
            </a:pPr>
            <a:endParaRPr lang="en-GB" sz="500" spc="-10" dirty="0">
              <a:solidFill>
                <a:srgbClr val="585858"/>
              </a:solidFill>
              <a:latin typeface="Helvetica" panose="020B0604020202020204" pitchFamily="34" charset="0"/>
              <a:cs typeface="Helvetica" panose="020B0604020202020204" pitchFamily="34" charset="0"/>
            </a:endParaRPr>
          </a:p>
          <a:p>
            <a:pPr marL="12700" marR="5080">
              <a:lnSpc>
                <a:spcPct val="100000"/>
              </a:lnSpc>
              <a:spcBef>
                <a:spcPts val="100"/>
              </a:spcBef>
            </a:pPr>
            <a:r>
              <a:rPr lang="en-GB" sz="1600" spc="-10" dirty="0">
                <a:solidFill>
                  <a:srgbClr val="585858"/>
                </a:solidFill>
                <a:latin typeface="Helvetica" panose="020B0604020202020204" pitchFamily="34" charset="0"/>
                <a:cs typeface="Helvetica" panose="020B0604020202020204" pitchFamily="34" charset="0"/>
              </a:rPr>
              <a:t>A mid-term meeting to exchange on experiences &amp; ask training-related questions.</a:t>
            </a:r>
          </a:p>
          <a:p>
            <a:pPr marL="12700" marR="5080">
              <a:lnSpc>
                <a:spcPct val="100000"/>
              </a:lnSpc>
              <a:spcBef>
                <a:spcPts val="100"/>
              </a:spcBef>
            </a:pPr>
            <a:endParaRPr lang="en-GB" sz="500" spc="-10" dirty="0">
              <a:solidFill>
                <a:srgbClr val="585858"/>
              </a:solidFill>
              <a:latin typeface="Helvetica" panose="020B0604020202020204" pitchFamily="34" charset="0"/>
              <a:cs typeface="Helvetica" panose="020B0604020202020204" pitchFamily="34" charset="0"/>
            </a:endParaRPr>
          </a:p>
          <a:p>
            <a:pPr marL="12700" marR="5080">
              <a:lnSpc>
                <a:spcPct val="100000"/>
              </a:lnSpc>
              <a:spcBef>
                <a:spcPts val="100"/>
              </a:spcBef>
            </a:pPr>
            <a:r>
              <a:rPr lang="en-GB" sz="1600" spc="-10" dirty="0">
                <a:solidFill>
                  <a:srgbClr val="585858"/>
                </a:solidFill>
                <a:latin typeface="Helvetica" panose="020B0604020202020204" pitchFamily="34" charset="0"/>
                <a:cs typeface="Helvetica" panose="020B0604020202020204" pitchFamily="34" charset="0"/>
              </a:rPr>
              <a:t>An individual coaching session for future career advice will be offered.</a:t>
            </a:r>
          </a:p>
        </p:txBody>
      </p:sp>
      <p:sp>
        <p:nvSpPr>
          <p:cNvPr id="6" name="object 6"/>
          <p:cNvSpPr txBox="1">
            <a:spLocks noGrp="1"/>
          </p:cNvSpPr>
          <p:nvPr>
            <p:ph type="title"/>
          </p:nvPr>
        </p:nvSpPr>
        <p:spPr>
          <a:xfrm>
            <a:off x="612395" y="392352"/>
            <a:ext cx="10806430" cy="629018"/>
          </a:xfrm>
          <a:prstGeom prst="rect">
            <a:avLst/>
          </a:prstGeom>
        </p:spPr>
        <p:txBody>
          <a:bodyPr vert="horz" wrap="square" lIns="0" tIns="13335" rIns="0" bIns="0" rtlCol="0">
            <a:spAutoFit/>
          </a:bodyPr>
          <a:lstStyle/>
          <a:p>
            <a:pPr marL="43180">
              <a:lnSpc>
                <a:spcPct val="100000"/>
              </a:lnSpc>
              <a:spcBef>
                <a:spcPts val="105"/>
              </a:spcBef>
            </a:pPr>
            <a:r>
              <a:rPr sz="4000" spc="-715" dirty="0">
                <a:latin typeface="Helvetica" panose="020B0604020202020204" pitchFamily="34" charset="0"/>
                <a:cs typeface="Helvetica" panose="020B0604020202020204" pitchFamily="34" charset="0"/>
              </a:rPr>
              <a:t>Y</a:t>
            </a:r>
            <a:r>
              <a:rPr sz="4000" spc="-235" dirty="0">
                <a:latin typeface="Helvetica" panose="020B0604020202020204" pitchFamily="34" charset="0"/>
                <a:cs typeface="Helvetica" panose="020B0604020202020204" pitchFamily="34" charset="0"/>
              </a:rPr>
              <a:t>o</a:t>
            </a:r>
            <a:r>
              <a:rPr sz="4000" spc="-245" dirty="0">
                <a:latin typeface="Helvetica" panose="020B0604020202020204" pitchFamily="34" charset="0"/>
                <a:cs typeface="Helvetica" panose="020B0604020202020204" pitchFamily="34" charset="0"/>
              </a:rPr>
              <a:t>un</a:t>
            </a:r>
            <a:r>
              <a:rPr sz="4000" spc="-25" dirty="0">
                <a:latin typeface="Helvetica" panose="020B0604020202020204" pitchFamily="34" charset="0"/>
                <a:cs typeface="Helvetica" panose="020B0604020202020204" pitchFamily="34" charset="0"/>
              </a:rPr>
              <a:t>g</a:t>
            </a:r>
            <a:r>
              <a:rPr sz="4000" spc="-320" dirty="0">
                <a:latin typeface="Helvetica" panose="020B0604020202020204" pitchFamily="34" charset="0"/>
                <a:cs typeface="Helvetica" panose="020B0604020202020204" pitchFamily="34" charset="0"/>
              </a:rPr>
              <a:t> </a:t>
            </a:r>
            <a:r>
              <a:rPr sz="4000" spc="-220" dirty="0">
                <a:latin typeface="Helvetica" panose="020B0604020202020204" pitchFamily="34" charset="0"/>
                <a:cs typeface="Helvetica" panose="020B0604020202020204" pitchFamily="34" charset="0"/>
              </a:rPr>
              <a:t>Professionals</a:t>
            </a:r>
            <a:r>
              <a:rPr sz="4000" spc="-310" dirty="0">
                <a:latin typeface="Helvetica" panose="020B0604020202020204" pitchFamily="34" charset="0"/>
                <a:cs typeface="Helvetica" panose="020B0604020202020204" pitchFamily="34" charset="0"/>
              </a:rPr>
              <a:t> </a:t>
            </a:r>
            <a:r>
              <a:rPr sz="4000" spc="-125" dirty="0">
                <a:latin typeface="Helvetica" panose="020B0604020202020204" pitchFamily="34" charset="0"/>
                <a:cs typeface="Helvetica" panose="020B0604020202020204" pitchFamily="34" charset="0"/>
              </a:rPr>
              <a:t>in</a:t>
            </a:r>
            <a:r>
              <a:rPr sz="4000" spc="-370" dirty="0">
                <a:latin typeface="Helvetica" panose="020B0604020202020204" pitchFamily="34" charset="0"/>
                <a:cs typeface="Helvetica" panose="020B0604020202020204" pitchFamily="34" charset="0"/>
              </a:rPr>
              <a:t> </a:t>
            </a:r>
            <a:r>
              <a:rPr sz="4000" spc="-155" dirty="0">
                <a:latin typeface="Helvetica" panose="020B0604020202020204" pitchFamily="34" charset="0"/>
                <a:cs typeface="Helvetica" panose="020B0604020202020204" pitchFamily="34" charset="0"/>
              </a:rPr>
              <a:t>Development</a:t>
            </a:r>
          </a:p>
        </p:txBody>
      </p:sp>
      <p:sp>
        <p:nvSpPr>
          <p:cNvPr id="7" name="object 7"/>
          <p:cNvSpPr txBox="1"/>
          <p:nvPr/>
        </p:nvSpPr>
        <p:spPr>
          <a:xfrm>
            <a:off x="8662670" y="3836288"/>
            <a:ext cx="3036317" cy="259045"/>
          </a:xfrm>
          <a:prstGeom prst="rect">
            <a:avLst/>
          </a:prstGeom>
        </p:spPr>
        <p:txBody>
          <a:bodyPr vert="horz" wrap="square" lIns="0" tIns="12700" rIns="0" bIns="0" rtlCol="0">
            <a:spAutoFit/>
          </a:bodyPr>
          <a:lstStyle/>
          <a:p>
            <a:pPr marL="12700">
              <a:lnSpc>
                <a:spcPct val="100000"/>
              </a:lnSpc>
              <a:spcBef>
                <a:spcPts val="100"/>
              </a:spcBef>
            </a:pPr>
            <a:r>
              <a:rPr lang="nl-NL" sz="1600" spc="-40" dirty="0">
                <a:solidFill>
                  <a:srgbClr val="585858"/>
                </a:solidFill>
                <a:latin typeface="Helvetica" panose="020B0604020202020204" pitchFamily="34" charset="0"/>
                <a:cs typeface="Helvetica" panose="020B0604020202020204" pitchFamily="34" charset="0"/>
              </a:rPr>
              <a:t>YPD</a:t>
            </a:r>
            <a:r>
              <a:rPr sz="1600" spc="-85" dirty="0">
                <a:solidFill>
                  <a:srgbClr val="585858"/>
                </a:solidFill>
                <a:latin typeface="Helvetica" panose="020B0604020202020204" pitchFamily="34" charset="0"/>
                <a:cs typeface="Helvetica" panose="020B0604020202020204" pitchFamily="34" charset="0"/>
              </a:rPr>
              <a:t> </a:t>
            </a:r>
            <a:r>
              <a:rPr sz="1600" spc="-60" dirty="0">
                <a:solidFill>
                  <a:srgbClr val="585858"/>
                </a:solidFill>
                <a:latin typeface="Helvetica" panose="020B0604020202020204" pitchFamily="34" charset="0"/>
                <a:cs typeface="Helvetica" panose="020B0604020202020204" pitchFamily="34" charset="0"/>
              </a:rPr>
              <a:t>experience</a:t>
            </a:r>
            <a:r>
              <a:rPr lang="nl-NL" sz="1600" spc="-60" dirty="0">
                <a:solidFill>
                  <a:srgbClr val="585858"/>
                </a:solidFill>
                <a:latin typeface="Helvetica" panose="020B0604020202020204" pitchFamily="34" charset="0"/>
                <a:cs typeface="Helvetica" panose="020B0604020202020204" pitchFamily="34" charset="0"/>
              </a:rPr>
              <a:t> </a:t>
            </a:r>
            <a:r>
              <a:rPr lang="nl-NL" sz="1600" spc="-60" dirty="0" err="1">
                <a:solidFill>
                  <a:srgbClr val="585858"/>
                </a:solidFill>
                <a:latin typeface="Helvetica" panose="020B0604020202020204" pitchFamily="34" charset="0"/>
                <a:cs typeface="Helvetica" panose="020B0604020202020204" pitchFamily="34" charset="0"/>
              </a:rPr>
              <a:t>comes</a:t>
            </a:r>
            <a:r>
              <a:rPr lang="nl-NL" sz="1600" spc="-60" dirty="0">
                <a:solidFill>
                  <a:srgbClr val="585858"/>
                </a:solidFill>
                <a:latin typeface="Helvetica" panose="020B0604020202020204" pitchFamily="34" charset="0"/>
                <a:cs typeface="Helvetica" panose="020B0604020202020204" pitchFamily="34" charset="0"/>
              </a:rPr>
              <a:t> </a:t>
            </a:r>
            <a:r>
              <a:rPr lang="nl-NL" sz="1600" spc="-60" dirty="0" err="1">
                <a:solidFill>
                  <a:srgbClr val="585858"/>
                </a:solidFill>
                <a:latin typeface="Helvetica" panose="020B0604020202020204" pitchFamily="34" charset="0"/>
                <a:cs typeface="Helvetica" panose="020B0604020202020204" pitchFamily="34" charset="0"/>
              </a:rPr>
              <a:t>to</a:t>
            </a:r>
            <a:r>
              <a:rPr lang="nl-NL" sz="1600" spc="-60" dirty="0">
                <a:solidFill>
                  <a:srgbClr val="585858"/>
                </a:solidFill>
                <a:latin typeface="Helvetica" panose="020B0604020202020204" pitchFamily="34" charset="0"/>
                <a:cs typeface="Helvetica" panose="020B0604020202020204" pitchFamily="34" charset="0"/>
              </a:rPr>
              <a:t> </a:t>
            </a:r>
            <a:r>
              <a:rPr lang="nl-NL" sz="1600" spc="-60" dirty="0" err="1">
                <a:solidFill>
                  <a:srgbClr val="585858"/>
                </a:solidFill>
                <a:latin typeface="Helvetica" panose="020B0604020202020204" pitchFamily="34" charset="0"/>
                <a:cs typeface="Helvetica" panose="020B0604020202020204" pitchFamily="34" charset="0"/>
              </a:rPr>
              <a:t>an</a:t>
            </a:r>
            <a:r>
              <a:rPr lang="nl-NL" sz="1600" spc="-60" dirty="0">
                <a:solidFill>
                  <a:srgbClr val="585858"/>
                </a:solidFill>
                <a:latin typeface="Helvetica" panose="020B0604020202020204" pitchFamily="34" charset="0"/>
                <a:cs typeface="Helvetica" panose="020B0604020202020204" pitchFamily="34" charset="0"/>
              </a:rPr>
              <a:t> end</a:t>
            </a:r>
            <a:r>
              <a:rPr sz="1600" spc="-60" dirty="0">
                <a:solidFill>
                  <a:srgbClr val="585858"/>
                </a:solidFill>
                <a:latin typeface="Helvetica" panose="020B0604020202020204" pitchFamily="34" charset="0"/>
                <a:cs typeface="Helvetica" panose="020B0604020202020204" pitchFamily="34" charset="0"/>
              </a:rPr>
              <a:t>.</a:t>
            </a:r>
            <a:endParaRPr sz="1600" dirty="0">
              <a:latin typeface="Helvetica" panose="020B0604020202020204" pitchFamily="34" charset="0"/>
              <a:cs typeface="Helvetica" panose="020B0604020202020204" pitchFamily="34" charset="0"/>
            </a:endParaRPr>
          </a:p>
        </p:txBody>
      </p:sp>
      <p:sp>
        <p:nvSpPr>
          <p:cNvPr id="8" name="object 8"/>
          <p:cNvSpPr txBox="1"/>
          <p:nvPr/>
        </p:nvSpPr>
        <p:spPr>
          <a:xfrm>
            <a:off x="8662670" y="4276915"/>
            <a:ext cx="3148330" cy="751488"/>
          </a:xfrm>
          <a:prstGeom prst="rect">
            <a:avLst/>
          </a:prstGeom>
        </p:spPr>
        <p:txBody>
          <a:bodyPr vert="horz" wrap="square" lIns="0" tIns="12700" rIns="0" bIns="0" rtlCol="0">
            <a:spAutoFit/>
          </a:bodyPr>
          <a:lstStyle/>
          <a:p>
            <a:pPr marL="12700" marR="5080">
              <a:lnSpc>
                <a:spcPct val="100000"/>
              </a:lnSpc>
              <a:spcBef>
                <a:spcPts val="100"/>
              </a:spcBef>
            </a:pPr>
            <a:r>
              <a:rPr sz="1600" spc="-40" dirty="0">
                <a:solidFill>
                  <a:srgbClr val="585858"/>
                </a:solidFill>
                <a:latin typeface="Helvetica" panose="020B0604020202020204" pitchFamily="34" charset="0"/>
                <a:cs typeface="Helvetica" panose="020B0604020202020204" pitchFamily="34" charset="0"/>
              </a:rPr>
              <a:t>Final</a:t>
            </a:r>
            <a:r>
              <a:rPr sz="1600" spc="-9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online</a:t>
            </a:r>
            <a:r>
              <a:rPr sz="1600" spc="-110" dirty="0">
                <a:solidFill>
                  <a:srgbClr val="585858"/>
                </a:solidFill>
                <a:latin typeface="Helvetica" panose="020B0604020202020204" pitchFamily="34" charset="0"/>
                <a:cs typeface="Helvetica" panose="020B0604020202020204" pitchFamily="34" charset="0"/>
              </a:rPr>
              <a:t> </a:t>
            </a:r>
            <a:r>
              <a:rPr lang="nl-NL" sz="1600" spc="-45" dirty="0" err="1">
                <a:solidFill>
                  <a:srgbClr val="585858"/>
                </a:solidFill>
                <a:latin typeface="Helvetica" panose="020B0604020202020204" pitchFamily="34" charset="0"/>
                <a:cs typeface="Helvetica" panose="020B0604020202020204" pitchFamily="34" charset="0"/>
              </a:rPr>
              <a:t>gathering</a:t>
            </a:r>
            <a:r>
              <a:rPr sz="1600" spc="-8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to</a:t>
            </a:r>
            <a:r>
              <a:rPr sz="1600" spc="-8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share </a:t>
            </a:r>
            <a:r>
              <a:rPr sz="1600" spc="-60" dirty="0">
                <a:solidFill>
                  <a:srgbClr val="585858"/>
                </a:solidFill>
                <a:latin typeface="Helvetica" panose="020B0604020202020204" pitchFamily="34" charset="0"/>
                <a:cs typeface="Helvetica" panose="020B0604020202020204" pitchFamily="34" charset="0"/>
              </a:rPr>
              <a:t>experiences,</a:t>
            </a:r>
            <a:r>
              <a:rPr sz="1600" spc="-75"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best</a:t>
            </a:r>
            <a:r>
              <a:rPr sz="1600" spc="-75" dirty="0">
                <a:solidFill>
                  <a:srgbClr val="585858"/>
                </a:solidFill>
                <a:latin typeface="Helvetica" panose="020B0604020202020204" pitchFamily="34" charset="0"/>
                <a:cs typeface="Helvetica" panose="020B0604020202020204" pitchFamily="34" charset="0"/>
              </a:rPr>
              <a:t> </a:t>
            </a:r>
            <a:r>
              <a:rPr sz="1600" spc="-40" dirty="0">
                <a:solidFill>
                  <a:srgbClr val="585858"/>
                </a:solidFill>
                <a:latin typeface="Helvetica" panose="020B0604020202020204" pitchFamily="34" charset="0"/>
                <a:cs typeface="Helvetica" panose="020B0604020202020204" pitchFamily="34" charset="0"/>
              </a:rPr>
              <a:t>practices</a:t>
            </a:r>
            <a:r>
              <a:rPr sz="1600" spc="-6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and </a:t>
            </a:r>
            <a:r>
              <a:rPr sz="1600" dirty="0">
                <a:solidFill>
                  <a:srgbClr val="585858"/>
                </a:solidFill>
                <a:latin typeface="Helvetica" panose="020B0604020202020204" pitchFamily="34" charset="0"/>
                <a:cs typeface="Helvetica" panose="020B0604020202020204" pitchFamily="34" charset="0"/>
              </a:rPr>
              <a:t>lessons</a:t>
            </a:r>
            <a:r>
              <a:rPr sz="1600" spc="-45" dirty="0">
                <a:solidFill>
                  <a:srgbClr val="585858"/>
                </a:solidFill>
                <a:latin typeface="Helvetica" panose="020B0604020202020204" pitchFamily="34" charset="0"/>
                <a:cs typeface="Helvetica" panose="020B0604020202020204" pitchFamily="34" charset="0"/>
              </a:rPr>
              <a:t> </a:t>
            </a:r>
            <a:r>
              <a:rPr sz="1600" spc="-35" dirty="0">
                <a:solidFill>
                  <a:srgbClr val="585858"/>
                </a:solidFill>
                <a:latin typeface="Helvetica" panose="020B0604020202020204" pitchFamily="34" charset="0"/>
                <a:cs typeface="Helvetica" panose="020B0604020202020204" pitchFamily="34" charset="0"/>
              </a:rPr>
              <a:t>learned</a:t>
            </a:r>
            <a:r>
              <a:rPr sz="1600" spc="-25"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by</a:t>
            </a:r>
            <a:r>
              <a:rPr sz="1600" spc="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the </a:t>
            </a:r>
            <a:r>
              <a:rPr sz="1600" spc="-10" dirty="0">
                <a:solidFill>
                  <a:srgbClr val="585858"/>
                </a:solidFill>
                <a:latin typeface="Helvetica" panose="020B0604020202020204" pitchFamily="34" charset="0"/>
                <a:cs typeface="Helvetica" panose="020B0604020202020204" pitchFamily="34" charset="0"/>
              </a:rPr>
              <a:t>trainees.</a:t>
            </a:r>
            <a:endParaRPr sz="1600" dirty="0">
              <a:latin typeface="Helvetica" panose="020B0604020202020204" pitchFamily="34" charset="0"/>
              <a:cs typeface="Helvetica" panose="020B0604020202020204" pitchFamily="34" charset="0"/>
            </a:endParaRPr>
          </a:p>
        </p:txBody>
      </p:sp>
      <p:sp>
        <p:nvSpPr>
          <p:cNvPr id="9" name="object 9"/>
          <p:cNvSpPr/>
          <p:nvPr/>
        </p:nvSpPr>
        <p:spPr>
          <a:xfrm>
            <a:off x="4554475" y="1499616"/>
            <a:ext cx="1077595" cy="974090"/>
          </a:xfrm>
          <a:custGeom>
            <a:avLst/>
            <a:gdLst/>
            <a:ahLst/>
            <a:cxnLst/>
            <a:rect l="l" t="t" r="r" b="b"/>
            <a:pathLst>
              <a:path w="1077595" h="974089">
                <a:moveTo>
                  <a:pt x="538734" y="0"/>
                </a:moveTo>
                <a:lnTo>
                  <a:pt x="489694" y="1990"/>
                </a:lnTo>
                <a:lnTo>
                  <a:pt x="441888" y="7846"/>
                </a:lnTo>
                <a:lnTo>
                  <a:pt x="395507" y="17397"/>
                </a:lnTo>
                <a:lnTo>
                  <a:pt x="350741" y="30469"/>
                </a:lnTo>
                <a:lnTo>
                  <a:pt x="307779" y="46891"/>
                </a:lnTo>
                <a:lnTo>
                  <a:pt x="266812" y="66491"/>
                </a:lnTo>
                <a:lnTo>
                  <a:pt x="228030" y="89097"/>
                </a:lnTo>
                <a:lnTo>
                  <a:pt x="191623" y="114536"/>
                </a:lnTo>
                <a:lnTo>
                  <a:pt x="157781" y="142636"/>
                </a:lnTo>
                <a:lnTo>
                  <a:pt x="126694" y="173226"/>
                </a:lnTo>
                <a:lnTo>
                  <a:pt x="98553" y="206134"/>
                </a:lnTo>
                <a:lnTo>
                  <a:pt x="73547" y="241187"/>
                </a:lnTo>
                <a:lnTo>
                  <a:pt x="51866" y="278213"/>
                </a:lnTo>
                <a:lnTo>
                  <a:pt x="33701" y="317040"/>
                </a:lnTo>
                <a:lnTo>
                  <a:pt x="19242" y="357496"/>
                </a:lnTo>
                <a:lnTo>
                  <a:pt x="8678" y="399409"/>
                </a:lnTo>
                <a:lnTo>
                  <a:pt x="2201" y="442607"/>
                </a:lnTo>
                <a:lnTo>
                  <a:pt x="0" y="486917"/>
                </a:lnTo>
                <a:lnTo>
                  <a:pt x="2201" y="531228"/>
                </a:lnTo>
                <a:lnTo>
                  <a:pt x="8678" y="574426"/>
                </a:lnTo>
                <a:lnTo>
                  <a:pt x="19242" y="616339"/>
                </a:lnTo>
                <a:lnTo>
                  <a:pt x="33701" y="656795"/>
                </a:lnTo>
                <a:lnTo>
                  <a:pt x="51866" y="695622"/>
                </a:lnTo>
                <a:lnTo>
                  <a:pt x="73547" y="732648"/>
                </a:lnTo>
                <a:lnTo>
                  <a:pt x="98553" y="767701"/>
                </a:lnTo>
                <a:lnTo>
                  <a:pt x="126694" y="800609"/>
                </a:lnTo>
                <a:lnTo>
                  <a:pt x="157781" y="831199"/>
                </a:lnTo>
                <a:lnTo>
                  <a:pt x="191623" y="859299"/>
                </a:lnTo>
                <a:lnTo>
                  <a:pt x="228030" y="884738"/>
                </a:lnTo>
                <a:lnTo>
                  <a:pt x="266812" y="907344"/>
                </a:lnTo>
                <a:lnTo>
                  <a:pt x="307779" y="926944"/>
                </a:lnTo>
                <a:lnTo>
                  <a:pt x="350741" y="943366"/>
                </a:lnTo>
                <a:lnTo>
                  <a:pt x="395507" y="956438"/>
                </a:lnTo>
                <a:lnTo>
                  <a:pt x="441888" y="965989"/>
                </a:lnTo>
                <a:lnTo>
                  <a:pt x="489694" y="971845"/>
                </a:lnTo>
                <a:lnTo>
                  <a:pt x="538734" y="973835"/>
                </a:lnTo>
                <a:lnTo>
                  <a:pt x="587773" y="971845"/>
                </a:lnTo>
                <a:lnTo>
                  <a:pt x="635579" y="965989"/>
                </a:lnTo>
                <a:lnTo>
                  <a:pt x="681960" y="956438"/>
                </a:lnTo>
                <a:lnTo>
                  <a:pt x="726726" y="943366"/>
                </a:lnTo>
                <a:lnTo>
                  <a:pt x="769688" y="926944"/>
                </a:lnTo>
                <a:lnTo>
                  <a:pt x="810655" y="907344"/>
                </a:lnTo>
                <a:lnTo>
                  <a:pt x="849437" y="884738"/>
                </a:lnTo>
                <a:lnTo>
                  <a:pt x="885844" y="859299"/>
                </a:lnTo>
                <a:lnTo>
                  <a:pt x="919686" y="831199"/>
                </a:lnTo>
                <a:lnTo>
                  <a:pt x="950773" y="800609"/>
                </a:lnTo>
                <a:lnTo>
                  <a:pt x="978914" y="767701"/>
                </a:lnTo>
                <a:lnTo>
                  <a:pt x="1003920" y="732648"/>
                </a:lnTo>
                <a:lnTo>
                  <a:pt x="1025601" y="695622"/>
                </a:lnTo>
                <a:lnTo>
                  <a:pt x="1043766" y="656795"/>
                </a:lnTo>
                <a:lnTo>
                  <a:pt x="1058225" y="616339"/>
                </a:lnTo>
                <a:lnTo>
                  <a:pt x="1068789" y="574426"/>
                </a:lnTo>
                <a:lnTo>
                  <a:pt x="1075266" y="531228"/>
                </a:lnTo>
                <a:lnTo>
                  <a:pt x="1077467" y="486917"/>
                </a:lnTo>
                <a:lnTo>
                  <a:pt x="1075266" y="442607"/>
                </a:lnTo>
                <a:lnTo>
                  <a:pt x="1068789" y="399409"/>
                </a:lnTo>
                <a:lnTo>
                  <a:pt x="1058225" y="357496"/>
                </a:lnTo>
                <a:lnTo>
                  <a:pt x="1043766" y="317040"/>
                </a:lnTo>
                <a:lnTo>
                  <a:pt x="1025601" y="278213"/>
                </a:lnTo>
                <a:lnTo>
                  <a:pt x="1003920" y="241187"/>
                </a:lnTo>
                <a:lnTo>
                  <a:pt x="978914" y="206134"/>
                </a:lnTo>
                <a:lnTo>
                  <a:pt x="950773" y="173226"/>
                </a:lnTo>
                <a:lnTo>
                  <a:pt x="919686" y="142636"/>
                </a:lnTo>
                <a:lnTo>
                  <a:pt x="885844" y="114536"/>
                </a:lnTo>
                <a:lnTo>
                  <a:pt x="849437" y="89097"/>
                </a:lnTo>
                <a:lnTo>
                  <a:pt x="810655" y="66491"/>
                </a:lnTo>
                <a:lnTo>
                  <a:pt x="769688" y="46891"/>
                </a:lnTo>
                <a:lnTo>
                  <a:pt x="726726" y="30469"/>
                </a:lnTo>
                <a:lnTo>
                  <a:pt x="681960" y="17397"/>
                </a:lnTo>
                <a:lnTo>
                  <a:pt x="635579" y="7846"/>
                </a:lnTo>
                <a:lnTo>
                  <a:pt x="587773" y="1990"/>
                </a:lnTo>
                <a:lnTo>
                  <a:pt x="538734" y="0"/>
                </a:lnTo>
                <a:close/>
              </a:path>
            </a:pathLst>
          </a:custGeom>
          <a:solidFill>
            <a:srgbClr val="F8AA13"/>
          </a:solidFill>
        </p:spPr>
        <p:txBody>
          <a:bodyPr wrap="square" lIns="0" tIns="0" rIns="0" bIns="0" rtlCol="0"/>
          <a:lstStyle/>
          <a:p>
            <a:endParaRPr sz="1600">
              <a:latin typeface="Helvetica" panose="020B0604020202020204" pitchFamily="34" charset="0"/>
              <a:cs typeface="Helvetica" panose="020B0604020202020204" pitchFamily="34" charset="0"/>
            </a:endParaRPr>
          </a:p>
        </p:txBody>
      </p:sp>
      <p:sp>
        <p:nvSpPr>
          <p:cNvPr id="10" name="object 10"/>
          <p:cNvSpPr txBox="1"/>
          <p:nvPr/>
        </p:nvSpPr>
        <p:spPr>
          <a:xfrm>
            <a:off x="4617975" y="1656029"/>
            <a:ext cx="2795270" cy="1767792"/>
          </a:xfrm>
          <a:prstGeom prst="rect">
            <a:avLst/>
          </a:prstGeom>
        </p:spPr>
        <p:txBody>
          <a:bodyPr vert="horz" wrap="square" lIns="0" tIns="15875" rIns="0" bIns="0" rtlCol="0">
            <a:spAutoFit/>
          </a:bodyPr>
          <a:lstStyle/>
          <a:p>
            <a:pPr marL="338455">
              <a:lnSpc>
                <a:spcPct val="100000"/>
              </a:lnSpc>
              <a:spcBef>
                <a:spcPts val="125"/>
              </a:spcBef>
            </a:pPr>
            <a:r>
              <a:rPr sz="4000" b="1" spc="-50" dirty="0">
                <a:solidFill>
                  <a:srgbClr val="FFFFFF"/>
                </a:solidFill>
                <a:latin typeface="Helvetica" panose="020B0604020202020204" pitchFamily="34" charset="0"/>
                <a:cs typeface="Helvetica" panose="020B0604020202020204" pitchFamily="34" charset="0"/>
              </a:rPr>
              <a:t>2</a:t>
            </a:r>
            <a:endParaRPr sz="4000" dirty="0">
              <a:latin typeface="Helvetica" panose="020B0604020202020204" pitchFamily="34" charset="0"/>
              <a:cs typeface="Helvetica" panose="020B0604020202020204" pitchFamily="34" charset="0"/>
            </a:endParaRPr>
          </a:p>
          <a:p>
            <a:pPr marL="12700">
              <a:lnSpc>
                <a:spcPct val="100000"/>
              </a:lnSpc>
              <a:spcBef>
                <a:spcPts val="2705"/>
              </a:spcBef>
            </a:pPr>
            <a:r>
              <a:rPr sz="2800" b="1" spc="-10" dirty="0">
                <a:solidFill>
                  <a:srgbClr val="585858"/>
                </a:solidFill>
                <a:latin typeface="Helvetica" panose="020B0604020202020204" pitchFamily="34" charset="0"/>
                <a:cs typeface="Helvetica" panose="020B0604020202020204" pitchFamily="34" charset="0"/>
              </a:rPr>
              <a:t>EXPERIENCE</a:t>
            </a:r>
            <a:endParaRPr sz="2800" dirty="0">
              <a:latin typeface="Helvetica" panose="020B0604020202020204" pitchFamily="34" charset="0"/>
              <a:cs typeface="Helvetica" panose="020B0604020202020204" pitchFamily="34" charset="0"/>
            </a:endParaRPr>
          </a:p>
          <a:p>
            <a:pPr marL="12700">
              <a:lnSpc>
                <a:spcPct val="100000"/>
              </a:lnSpc>
              <a:spcBef>
                <a:spcPts val="55"/>
              </a:spcBef>
            </a:pPr>
            <a:r>
              <a:rPr lang="it-IT" sz="2000" b="1" dirty="0">
                <a:solidFill>
                  <a:srgbClr val="585858"/>
                </a:solidFill>
                <a:latin typeface="Helvetica" panose="020B0604020202020204" pitchFamily="34" charset="0"/>
                <a:cs typeface="Helvetica" panose="020B0604020202020204" pitchFamily="34" charset="0"/>
              </a:rPr>
              <a:t>Sept </a:t>
            </a:r>
            <a:r>
              <a:rPr sz="2000" b="1" dirty="0">
                <a:solidFill>
                  <a:srgbClr val="585858"/>
                </a:solidFill>
                <a:latin typeface="Helvetica" panose="020B0604020202020204" pitchFamily="34" charset="0"/>
                <a:cs typeface="Helvetica" panose="020B0604020202020204" pitchFamily="34" charset="0"/>
              </a:rPr>
              <a:t>202</a:t>
            </a:r>
            <a:r>
              <a:rPr lang="it-IT" sz="2000" b="1" dirty="0">
                <a:solidFill>
                  <a:srgbClr val="585858"/>
                </a:solidFill>
                <a:latin typeface="Helvetica" panose="020B0604020202020204" pitchFamily="34" charset="0"/>
                <a:cs typeface="Helvetica" panose="020B0604020202020204" pitchFamily="34" charset="0"/>
              </a:rPr>
              <a:t>5</a:t>
            </a:r>
            <a:r>
              <a:rPr sz="2000" b="1" dirty="0">
                <a:solidFill>
                  <a:srgbClr val="585858"/>
                </a:solidFill>
                <a:latin typeface="Helvetica" panose="020B0604020202020204" pitchFamily="34" charset="0"/>
                <a:cs typeface="Helvetica" panose="020B0604020202020204" pitchFamily="34" charset="0"/>
              </a:rPr>
              <a:t>-</a:t>
            </a:r>
            <a:r>
              <a:rPr sz="2000" b="1" spc="-75" dirty="0">
                <a:solidFill>
                  <a:srgbClr val="585858"/>
                </a:solidFill>
                <a:latin typeface="Helvetica" panose="020B0604020202020204" pitchFamily="34" charset="0"/>
                <a:cs typeface="Helvetica" panose="020B0604020202020204" pitchFamily="34" charset="0"/>
              </a:rPr>
              <a:t> </a:t>
            </a:r>
            <a:r>
              <a:rPr lang="it-IT" sz="2000" b="1" spc="-10" dirty="0">
                <a:solidFill>
                  <a:srgbClr val="585858"/>
                </a:solidFill>
                <a:latin typeface="Helvetica" panose="020B0604020202020204" pitchFamily="34" charset="0"/>
                <a:cs typeface="Helvetica" panose="020B0604020202020204" pitchFamily="34" charset="0"/>
              </a:rPr>
              <a:t>Feb </a:t>
            </a:r>
            <a:r>
              <a:rPr lang="it-IT" sz="2000" b="1" spc="-20" dirty="0">
                <a:solidFill>
                  <a:srgbClr val="585858"/>
                </a:solidFill>
                <a:latin typeface="Helvetica" panose="020B0604020202020204" pitchFamily="34" charset="0"/>
                <a:cs typeface="Helvetica" panose="020B0604020202020204" pitchFamily="34" charset="0"/>
              </a:rPr>
              <a:t>2026</a:t>
            </a:r>
            <a:endParaRPr sz="2000" dirty="0">
              <a:latin typeface="Helvetica" panose="020B0604020202020204" pitchFamily="34" charset="0"/>
              <a:cs typeface="Helvetica" panose="020B0604020202020204" pitchFamily="34" charset="0"/>
            </a:endParaRPr>
          </a:p>
        </p:txBody>
      </p:sp>
      <p:sp>
        <p:nvSpPr>
          <p:cNvPr id="11" name="object 11"/>
          <p:cNvSpPr/>
          <p:nvPr/>
        </p:nvSpPr>
        <p:spPr>
          <a:xfrm>
            <a:off x="8551927" y="1495044"/>
            <a:ext cx="1047115" cy="972819"/>
          </a:xfrm>
          <a:custGeom>
            <a:avLst/>
            <a:gdLst/>
            <a:ahLst/>
            <a:cxnLst/>
            <a:rect l="l" t="t" r="r" b="b"/>
            <a:pathLst>
              <a:path w="1047115" h="972819">
                <a:moveTo>
                  <a:pt x="523493" y="0"/>
                </a:moveTo>
                <a:lnTo>
                  <a:pt x="473068" y="2225"/>
                </a:lnTo>
                <a:lnTo>
                  <a:pt x="424001" y="8766"/>
                </a:lnTo>
                <a:lnTo>
                  <a:pt x="376511" y="19419"/>
                </a:lnTo>
                <a:lnTo>
                  <a:pt x="330817" y="33980"/>
                </a:lnTo>
                <a:lnTo>
                  <a:pt x="287139" y="52245"/>
                </a:lnTo>
                <a:lnTo>
                  <a:pt x="245696" y="74010"/>
                </a:lnTo>
                <a:lnTo>
                  <a:pt x="206707" y="99071"/>
                </a:lnTo>
                <a:lnTo>
                  <a:pt x="170391" y="127225"/>
                </a:lnTo>
                <a:lnTo>
                  <a:pt x="136968" y="158268"/>
                </a:lnTo>
                <a:lnTo>
                  <a:pt x="106656" y="191996"/>
                </a:lnTo>
                <a:lnTo>
                  <a:pt x="79674" y="228206"/>
                </a:lnTo>
                <a:lnTo>
                  <a:pt x="56242" y="266692"/>
                </a:lnTo>
                <a:lnTo>
                  <a:pt x="36579" y="307253"/>
                </a:lnTo>
                <a:lnTo>
                  <a:pt x="20904" y="349683"/>
                </a:lnTo>
                <a:lnTo>
                  <a:pt x="9437" y="393780"/>
                </a:lnTo>
                <a:lnTo>
                  <a:pt x="2395" y="439338"/>
                </a:lnTo>
                <a:lnTo>
                  <a:pt x="0" y="486155"/>
                </a:lnTo>
                <a:lnTo>
                  <a:pt x="2395" y="532973"/>
                </a:lnTo>
                <a:lnTo>
                  <a:pt x="9437" y="578531"/>
                </a:lnTo>
                <a:lnTo>
                  <a:pt x="20904" y="622628"/>
                </a:lnTo>
                <a:lnTo>
                  <a:pt x="36579" y="665058"/>
                </a:lnTo>
                <a:lnTo>
                  <a:pt x="56242" y="705619"/>
                </a:lnTo>
                <a:lnTo>
                  <a:pt x="79674" y="744105"/>
                </a:lnTo>
                <a:lnTo>
                  <a:pt x="106656" y="780315"/>
                </a:lnTo>
                <a:lnTo>
                  <a:pt x="136968" y="814043"/>
                </a:lnTo>
                <a:lnTo>
                  <a:pt x="170391" y="845086"/>
                </a:lnTo>
                <a:lnTo>
                  <a:pt x="206707" y="873240"/>
                </a:lnTo>
                <a:lnTo>
                  <a:pt x="245696" y="898301"/>
                </a:lnTo>
                <a:lnTo>
                  <a:pt x="287139" y="920066"/>
                </a:lnTo>
                <a:lnTo>
                  <a:pt x="330817" y="938331"/>
                </a:lnTo>
                <a:lnTo>
                  <a:pt x="376511" y="952892"/>
                </a:lnTo>
                <a:lnTo>
                  <a:pt x="424001" y="963545"/>
                </a:lnTo>
                <a:lnTo>
                  <a:pt x="473068" y="970086"/>
                </a:lnTo>
                <a:lnTo>
                  <a:pt x="523493" y="972312"/>
                </a:lnTo>
                <a:lnTo>
                  <a:pt x="573919" y="970086"/>
                </a:lnTo>
                <a:lnTo>
                  <a:pt x="622986" y="963545"/>
                </a:lnTo>
                <a:lnTo>
                  <a:pt x="670476" y="952892"/>
                </a:lnTo>
                <a:lnTo>
                  <a:pt x="716170" y="938331"/>
                </a:lnTo>
                <a:lnTo>
                  <a:pt x="759848" y="920066"/>
                </a:lnTo>
                <a:lnTo>
                  <a:pt x="801291" y="898301"/>
                </a:lnTo>
                <a:lnTo>
                  <a:pt x="840280" y="873240"/>
                </a:lnTo>
                <a:lnTo>
                  <a:pt x="876596" y="845086"/>
                </a:lnTo>
                <a:lnTo>
                  <a:pt x="910019" y="814043"/>
                </a:lnTo>
                <a:lnTo>
                  <a:pt x="940331" y="780315"/>
                </a:lnTo>
                <a:lnTo>
                  <a:pt x="967313" y="744105"/>
                </a:lnTo>
                <a:lnTo>
                  <a:pt x="990745" y="705619"/>
                </a:lnTo>
                <a:lnTo>
                  <a:pt x="1010408" y="665058"/>
                </a:lnTo>
                <a:lnTo>
                  <a:pt x="1026083" y="622628"/>
                </a:lnTo>
                <a:lnTo>
                  <a:pt x="1037550" y="578531"/>
                </a:lnTo>
                <a:lnTo>
                  <a:pt x="1044592" y="532973"/>
                </a:lnTo>
                <a:lnTo>
                  <a:pt x="1046987" y="486155"/>
                </a:lnTo>
                <a:lnTo>
                  <a:pt x="1044592" y="439338"/>
                </a:lnTo>
                <a:lnTo>
                  <a:pt x="1037550" y="393780"/>
                </a:lnTo>
                <a:lnTo>
                  <a:pt x="1026083" y="349683"/>
                </a:lnTo>
                <a:lnTo>
                  <a:pt x="1010408" y="307253"/>
                </a:lnTo>
                <a:lnTo>
                  <a:pt x="990745" y="266692"/>
                </a:lnTo>
                <a:lnTo>
                  <a:pt x="967313" y="228206"/>
                </a:lnTo>
                <a:lnTo>
                  <a:pt x="940331" y="191996"/>
                </a:lnTo>
                <a:lnTo>
                  <a:pt x="910019" y="158268"/>
                </a:lnTo>
                <a:lnTo>
                  <a:pt x="876596" y="127225"/>
                </a:lnTo>
                <a:lnTo>
                  <a:pt x="840280" y="99071"/>
                </a:lnTo>
                <a:lnTo>
                  <a:pt x="801291" y="74010"/>
                </a:lnTo>
                <a:lnTo>
                  <a:pt x="759848" y="52245"/>
                </a:lnTo>
                <a:lnTo>
                  <a:pt x="716170" y="33980"/>
                </a:lnTo>
                <a:lnTo>
                  <a:pt x="670476" y="19419"/>
                </a:lnTo>
                <a:lnTo>
                  <a:pt x="622986" y="8766"/>
                </a:lnTo>
                <a:lnTo>
                  <a:pt x="573919" y="2225"/>
                </a:lnTo>
                <a:lnTo>
                  <a:pt x="523493" y="0"/>
                </a:lnTo>
                <a:close/>
              </a:path>
            </a:pathLst>
          </a:custGeom>
          <a:solidFill>
            <a:srgbClr val="F8AA13"/>
          </a:solidFill>
        </p:spPr>
        <p:txBody>
          <a:bodyPr wrap="square" lIns="0" tIns="0" rIns="0" bIns="0" rtlCol="0"/>
          <a:lstStyle/>
          <a:p>
            <a:endParaRPr sz="1600">
              <a:latin typeface="Helvetica" panose="020B0604020202020204" pitchFamily="34" charset="0"/>
              <a:cs typeface="Helvetica" panose="020B0604020202020204" pitchFamily="34" charset="0"/>
            </a:endParaRPr>
          </a:p>
        </p:txBody>
      </p:sp>
      <p:sp>
        <p:nvSpPr>
          <p:cNvPr id="12" name="object 12"/>
          <p:cNvSpPr txBox="1"/>
          <p:nvPr/>
        </p:nvSpPr>
        <p:spPr>
          <a:xfrm>
            <a:off x="8662670" y="1650314"/>
            <a:ext cx="2641600" cy="1780616"/>
          </a:xfrm>
          <a:prstGeom prst="rect">
            <a:avLst/>
          </a:prstGeom>
        </p:spPr>
        <p:txBody>
          <a:bodyPr vert="horz" wrap="square" lIns="0" tIns="15875" rIns="0" bIns="0" rtlCol="0">
            <a:spAutoFit/>
          </a:bodyPr>
          <a:lstStyle/>
          <a:p>
            <a:pPr marL="276225">
              <a:lnSpc>
                <a:spcPct val="100000"/>
              </a:lnSpc>
              <a:spcBef>
                <a:spcPts val="125"/>
              </a:spcBef>
            </a:pPr>
            <a:r>
              <a:rPr sz="4000" b="1" spc="-50" dirty="0">
                <a:solidFill>
                  <a:srgbClr val="FFFFFF"/>
                </a:solidFill>
                <a:latin typeface="Helvetica" panose="020B0604020202020204" pitchFamily="34" charset="0"/>
                <a:cs typeface="Helvetica" panose="020B0604020202020204" pitchFamily="34" charset="0"/>
              </a:rPr>
              <a:t>3</a:t>
            </a:r>
            <a:endParaRPr sz="4000" dirty="0">
              <a:latin typeface="Helvetica" panose="020B0604020202020204" pitchFamily="34" charset="0"/>
              <a:cs typeface="Helvetica" panose="020B0604020202020204" pitchFamily="34" charset="0"/>
            </a:endParaRPr>
          </a:p>
          <a:p>
            <a:pPr marL="12700">
              <a:lnSpc>
                <a:spcPct val="100000"/>
              </a:lnSpc>
              <a:spcBef>
                <a:spcPts val="2750"/>
              </a:spcBef>
            </a:pPr>
            <a:r>
              <a:rPr sz="2800" b="1" spc="114" dirty="0">
                <a:solidFill>
                  <a:srgbClr val="585858"/>
                </a:solidFill>
                <a:latin typeface="Helvetica" panose="020B0604020202020204" pitchFamily="34" charset="0"/>
                <a:cs typeface="Helvetica" panose="020B0604020202020204" pitchFamily="34" charset="0"/>
              </a:rPr>
              <a:t>CONCLUSION</a:t>
            </a:r>
            <a:endParaRPr sz="2800" dirty="0">
              <a:latin typeface="Helvetica" panose="020B0604020202020204" pitchFamily="34" charset="0"/>
              <a:cs typeface="Helvetica" panose="020B0604020202020204" pitchFamily="34" charset="0"/>
            </a:endParaRPr>
          </a:p>
          <a:p>
            <a:pPr marL="12700">
              <a:lnSpc>
                <a:spcPct val="100000"/>
              </a:lnSpc>
              <a:spcBef>
                <a:spcPts val="55"/>
              </a:spcBef>
            </a:pPr>
            <a:r>
              <a:rPr lang="it-IT" sz="2000" b="1" dirty="0">
                <a:solidFill>
                  <a:srgbClr val="585858"/>
                </a:solidFill>
                <a:latin typeface="Helvetica" panose="020B0604020202020204" pitchFamily="34" charset="0"/>
                <a:cs typeface="Helvetica" panose="020B0604020202020204" pitchFamily="34" charset="0"/>
              </a:rPr>
              <a:t>End of Feb 2026</a:t>
            </a:r>
            <a:endParaRPr sz="2000" dirty="0">
              <a:latin typeface="Helvetica" panose="020B0604020202020204" pitchFamily="34" charset="0"/>
              <a:cs typeface="Helvetica" panose="020B0604020202020204" pitchFamily="34" charset="0"/>
            </a:endParaRPr>
          </a:p>
        </p:txBody>
      </p:sp>
      <p:sp>
        <p:nvSpPr>
          <p:cNvPr id="13" name="object 13"/>
          <p:cNvSpPr/>
          <p:nvPr/>
        </p:nvSpPr>
        <p:spPr>
          <a:xfrm>
            <a:off x="739903" y="1447800"/>
            <a:ext cx="1012190" cy="943610"/>
          </a:xfrm>
          <a:custGeom>
            <a:avLst/>
            <a:gdLst/>
            <a:ahLst/>
            <a:cxnLst/>
            <a:rect l="l" t="t" r="r" b="b"/>
            <a:pathLst>
              <a:path w="1012190" h="943610">
                <a:moveTo>
                  <a:pt x="505968" y="0"/>
                </a:moveTo>
                <a:lnTo>
                  <a:pt x="457239" y="2159"/>
                </a:lnTo>
                <a:lnTo>
                  <a:pt x="409822" y="8505"/>
                </a:lnTo>
                <a:lnTo>
                  <a:pt x="363927" y="18841"/>
                </a:lnTo>
                <a:lnTo>
                  <a:pt x="319766" y="32969"/>
                </a:lnTo>
                <a:lnTo>
                  <a:pt x="277552" y="50690"/>
                </a:lnTo>
                <a:lnTo>
                  <a:pt x="237497" y="71807"/>
                </a:lnTo>
                <a:lnTo>
                  <a:pt x="199812" y="96122"/>
                </a:lnTo>
                <a:lnTo>
                  <a:pt x="164710" y="123438"/>
                </a:lnTo>
                <a:lnTo>
                  <a:pt x="132403" y="153557"/>
                </a:lnTo>
                <a:lnTo>
                  <a:pt x="103103" y="186281"/>
                </a:lnTo>
                <a:lnTo>
                  <a:pt x="77021" y="221412"/>
                </a:lnTo>
                <a:lnTo>
                  <a:pt x="54370" y="258753"/>
                </a:lnTo>
                <a:lnTo>
                  <a:pt x="35362" y="298105"/>
                </a:lnTo>
                <a:lnTo>
                  <a:pt x="20209" y="339271"/>
                </a:lnTo>
                <a:lnTo>
                  <a:pt x="9123" y="382054"/>
                </a:lnTo>
                <a:lnTo>
                  <a:pt x="2316" y="426255"/>
                </a:lnTo>
                <a:lnTo>
                  <a:pt x="0" y="471678"/>
                </a:lnTo>
                <a:lnTo>
                  <a:pt x="2316" y="517100"/>
                </a:lnTo>
                <a:lnTo>
                  <a:pt x="9123" y="561301"/>
                </a:lnTo>
                <a:lnTo>
                  <a:pt x="20209" y="604084"/>
                </a:lnTo>
                <a:lnTo>
                  <a:pt x="35362" y="645250"/>
                </a:lnTo>
                <a:lnTo>
                  <a:pt x="54370" y="684602"/>
                </a:lnTo>
                <a:lnTo>
                  <a:pt x="77021" y="721943"/>
                </a:lnTo>
                <a:lnTo>
                  <a:pt x="103103" y="757074"/>
                </a:lnTo>
                <a:lnTo>
                  <a:pt x="132403" y="789798"/>
                </a:lnTo>
                <a:lnTo>
                  <a:pt x="164710" y="819917"/>
                </a:lnTo>
                <a:lnTo>
                  <a:pt x="199812" y="847233"/>
                </a:lnTo>
                <a:lnTo>
                  <a:pt x="237497" y="871548"/>
                </a:lnTo>
                <a:lnTo>
                  <a:pt x="277552" y="892665"/>
                </a:lnTo>
                <a:lnTo>
                  <a:pt x="319766" y="910386"/>
                </a:lnTo>
                <a:lnTo>
                  <a:pt x="363927" y="924514"/>
                </a:lnTo>
                <a:lnTo>
                  <a:pt x="409822" y="934850"/>
                </a:lnTo>
                <a:lnTo>
                  <a:pt x="457239" y="941196"/>
                </a:lnTo>
                <a:lnTo>
                  <a:pt x="505968" y="943356"/>
                </a:lnTo>
                <a:lnTo>
                  <a:pt x="554696" y="941196"/>
                </a:lnTo>
                <a:lnTo>
                  <a:pt x="602113" y="934850"/>
                </a:lnTo>
                <a:lnTo>
                  <a:pt x="648008" y="924514"/>
                </a:lnTo>
                <a:lnTo>
                  <a:pt x="692169" y="910386"/>
                </a:lnTo>
                <a:lnTo>
                  <a:pt x="734383" y="892665"/>
                </a:lnTo>
                <a:lnTo>
                  <a:pt x="774438" y="871548"/>
                </a:lnTo>
                <a:lnTo>
                  <a:pt x="812123" y="847233"/>
                </a:lnTo>
                <a:lnTo>
                  <a:pt x="847225" y="819917"/>
                </a:lnTo>
                <a:lnTo>
                  <a:pt x="879532" y="789798"/>
                </a:lnTo>
                <a:lnTo>
                  <a:pt x="908832" y="757074"/>
                </a:lnTo>
                <a:lnTo>
                  <a:pt x="934914" y="721943"/>
                </a:lnTo>
                <a:lnTo>
                  <a:pt x="957565" y="684602"/>
                </a:lnTo>
                <a:lnTo>
                  <a:pt x="976573" y="645250"/>
                </a:lnTo>
                <a:lnTo>
                  <a:pt x="991726" y="604084"/>
                </a:lnTo>
                <a:lnTo>
                  <a:pt x="1002812" y="561301"/>
                </a:lnTo>
                <a:lnTo>
                  <a:pt x="1009619" y="517100"/>
                </a:lnTo>
                <a:lnTo>
                  <a:pt x="1011936" y="471678"/>
                </a:lnTo>
                <a:lnTo>
                  <a:pt x="1009619" y="426255"/>
                </a:lnTo>
                <a:lnTo>
                  <a:pt x="1002812" y="382054"/>
                </a:lnTo>
                <a:lnTo>
                  <a:pt x="991726" y="339271"/>
                </a:lnTo>
                <a:lnTo>
                  <a:pt x="976573" y="298105"/>
                </a:lnTo>
                <a:lnTo>
                  <a:pt x="957565" y="258753"/>
                </a:lnTo>
                <a:lnTo>
                  <a:pt x="934914" y="221412"/>
                </a:lnTo>
                <a:lnTo>
                  <a:pt x="908832" y="186281"/>
                </a:lnTo>
                <a:lnTo>
                  <a:pt x="879532" y="153557"/>
                </a:lnTo>
                <a:lnTo>
                  <a:pt x="847225" y="123438"/>
                </a:lnTo>
                <a:lnTo>
                  <a:pt x="812123" y="96122"/>
                </a:lnTo>
                <a:lnTo>
                  <a:pt x="774438" y="71807"/>
                </a:lnTo>
                <a:lnTo>
                  <a:pt x="734383" y="50690"/>
                </a:lnTo>
                <a:lnTo>
                  <a:pt x="692169" y="32969"/>
                </a:lnTo>
                <a:lnTo>
                  <a:pt x="648008" y="18841"/>
                </a:lnTo>
                <a:lnTo>
                  <a:pt x="602113" y="8505"/>
                </a:lnTo>
                <a:lnTo>
                  <a:pt x="554696" y="2159"/>
                </a:lnTo>
                <a:lnTo>
                  <a:pt x="505968" y="0"/>
                </a:lnTo>
                <a:close/>
              </a:path>
            </a:pathLst>
          </a:custGeom>
          <a:solidFill>
            <a:srgbClr val="F8AA13"/>
          </a:solidFill>
        </p:spPr>
        <p:txBody>
          <a:bodyPr wrap="square" lIns="0" tIns="0" rIns="0" bIns="0" rtlCol="0"/>
          <a:lstStyle/>
          <a:p>
            <a:endParaRPr sz="1600">
              <a:latin typeface="Helvetica" panose="020B0604020202020204" pitchFamily="34" charset="0"/>
              <a:cs typeface="Helvetica" panose="020B0604020202020204" pitchFamily="34" charset="0"/>
            </a:endParaRPr>
          </a:p>
        </p:txBody>
      </p:sp>
      <p:sp>
        <p:nvSpPr>
          <p:cNvPr id="14" name="object 14"/>
          <p:cNvSpPr txBox="1"/>
          <p:nvPr/>
        </p:nvSpPr>
        <p:spPr>
          <a:xfrm>
            <a:off x="818033" y="1598752"/>
            <a:ext cx="2994660" cy="1793440"/>
          </a:xfrm>
          <a:prstGeom prst="rect">
            <a:avLst/>
          </a:prstGeom>
        </p:spPr>
        <p:txBody>
          <a:bodyPr vert="horz" wrap="square" lIns="0" tIns="15875" rIns="0" bIns="0" rtlCol="0">
            <a:spAutoFit/>
          </a:bodyPr>
          <a:lstStyle/>
          <a:p>
            <a:pPr marL="288925">
              <a:lnSpc>
                <a:spcPct val="100000"/>
              </a:lnSpc>
              <a:spcBef>
                <a:spcPts val="125"/>
              </a:spcBef>
            </a:pPr>
            <a:r>
              <a:rPr sz="4000" b="1" spc="-50" dirty="0">
                <a:solidFill>
                  <a:srgbClr val="FFFFFF"/>
                </a:solidFill>
                <a:latin typeface="Helvetica" panose="020B0604020202020204" pitchFamily="34" charset="0"/>
                <a:cs typeface="Helvetica" panose="020B0604020202020204" pitchFamily="34" charset="0"/>
              </a:rPr>
              <a:t>1</a:t>
            </a:r>
            <a:endParaRPr sz="4000" dirty="0">
              <a:latin typeface="Helvetica" panose="020B0604020202020204" pitchFamily="34" charset="0"/>
              <a:cs typeface="Helvetica" panose="020B0604020202020204" pitchFamily="34" charset="0"/>
            </a:endParaRPr>
          </a:p>
          <a:p>
            <a:pPr marL="12700">
              <a:lnSpc>
                <a:spcPct val="100000"/>
              </a:lnSpc>
              <a:spcBef>
                <a:spcPts val="2920"/>
              </a:spcBef>
            </a:pPr>
            <a:r>
              <a:rPr sz="2800" b="1" spc="155" dirty="0">
                <a:solidFill>
                  <a:srgbClr val="585858"/>
                </a:solidFill>
                <a:latin typeface="Helvetica" panose="020B0604020202020204" pitchFamily="34" charset="0"/>
                <a:cs typeface="Helvetica" panose="020B0604020202020204" pitchFamily="34" charset="0"/>
              </a:rPr>
              <a:t>TRAINING</a:t>
            </a:r>
            <a:endParaRPr sz="2800" dirty="0">
              <a:latin typeface="Helvetica" panose="020B0604020202020204" pitchFamily="34" charset="0"/>
              <a:cs typeface="Helvetica" panose="020B0604020202020204" pitchFamily="34" charset="0"/>
            </a:endParaRPr>
          </a:p>
          <a:p>
            <a:pPr marL="12700">
              <a:lnSpc>
                <a:spcPct val="100000"/>
              </a:lnSpc>
              <a:spcBef>
                <a:spcPts val="50"/>
              </a:spcBef>
            </a:pPr>
            <a:r>
              <a:rPr sz="2000" b="1" dirty="0">
                <a:solidFill>
                  <a:srgbClr val="585858"/>
                </a:solidFill>
                <a:latin typeface="Helvetica" panose="020B0604020202020204" pitchFamily="34" charset="0"/>
                <a:cs typeface="Helvetica" panose="020B0604020202020204" pitchFamily="34" charset="0"/>
              </a:rPr>
              <a:t>Early</a:t>
            </a:r>
            <a:r>
              <a:rPr sz="2000" b="1" spc="-25" dirty="0">
                <a:solidFill>
                  <a:srgbClr val="585858"/>
                </a:solidFill>
                <a:latin typeface="Helvetica" panose="020B0604020202020204" pitchFamily="34" charset="0"/>
                <a:cs typeface="Helvetica" panose="020B0604020202020204" pitchFamily="34" charset="0"/>
              </a:rPr>
              <a:t> </a:t>
            </a:r>
            <a:r>
              <a:rPr lang="it-IT" sz="2000" b="1" dirty="0">
                <a:solidFill>
                  <a:srgbClr val="585858"/>
                </a:solidFill>
                <a:latin typeface="Helvetica" panose="020B0604020202020204" pitchFamily="34" charset="0"/>
                <a:cs typeface="Helvetica" panose="020B0604020202020204" pitchFamily="34" charset="0"/>
              </a:rPr>
              <a:t>September</a:t>
            </a:r>
            <a:r>
              <a:rPr sz="2000" b="1" spc="-40" dirty="0">
                <a:solidFill>
                  <a:srgbClr val="585858"/>
                </a:solidFill>
                <a:latin typeface="Helvetica" panose="020B0604020202020204" pitchFamily="34" charset="0"/>
                <a:cs typeface="Helvetica" panose="020B0604020202020204" pitchFamily="34" charset="0"/>
              </a:rPr>
              <a:t> </a:t>
            </a:r>
            <a:r>
              <a:rPr lang="it-IT" sz="2000" b="1" spc="-20" dirty="0">
                <a:solidFill>
                  <a:srgbClr val="585858"/>
                </a:solidFill>
                <a:latin typeface="Helvetica" panose="020B0604020202020204" pitchFamily="34" charset="0"/>
                <a:cs typeface="Helvetica" panose="020B0604020202020204" pitchFamily="34" charset="0"/>
              </a:rPr>
              <a:t>2025</a:t>
            </a:r>
            <a:endParaRPr sz="2000" dirty="0">
              <a:latin typeface="Helvetica" panose="020B0604020202020204" pitchFamily="34" charset="0"/>
              <a:cs typeface="Helvetica"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846179" y="6367678"/>
            <a:ext cx="102870" cy="208915"/>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888888"/>
                </a:solidFill>
                <a:latin typeface="Calibri"/>
                <a:cs typeface="Calibri"/>
              </a:rPr>
              <a:t>6</a:t>
            </a:r>
            <a:endParaRPr sz="1200">
              <a:latin typeface="Calibri"/>
              <a:cs typeface="Calibri"/>
            </a:endParaRPr>
          </a:p>
        </p:txBody>
      </p:sp>
      <p:sp>
        <p:nvSpPr>
          <p:cNvPr id="3" name="object 3"/>
          <p:cNvSpPr txBox="1">
            <a:spLocks noGrp="1"/>
          </p:cNvSpPr>
          <p:nvPr>
            <p:ph type="title"/>
          </p:nvPr>
        </p:nvSpPr>
        <p:spPr>
          <a:xfrm>
            <a:off x="609600" y="698628"/>
            <a:ext cx="10806430" cy="631583"/>
          </a:xfrm>
          <a:prstGeom prst="rect">
            <a:avLst/>
          </a:prstGeom>
        </p:spPr>
        <p:txBody>
          <a:bodyPr vert="horz" wrap="square" lIns="0" tIns="15875" rIns="0" bIns="0" rtlCol="0">
            <a:spAutoFit/>
          </a:bodyPr>
          <a:lstStyle/>
          <a:p>
            <a:pPr marL="12700">
              <a:lnSpc>
                <a:spcPct val="100000"/>
              </a:lnSpc>
              <a:spcBef>
                <a:spcPts val="125"/>
              </a:spcBef>
            </a:pPr>
            <a:r>
              <a:rPr sz="4000" spc="-695" dirty="0">
                <a:latin typeface="Helvetica" panose="020B0604020202020204" pitchFamily="34" charset="0"/>
                <a:cs typeface="Helvetica" panose="020B0604020202020204" pitchFamily="34" charset="0"/>
              </a:rPr>
              <a:t>Y</a:t>
            </a:r>
            <a:r>
              <a:rPr sz="4000" spc="-210" dirty="0">
                <a:latin typeface="Helvetica" panose="020B0604020202020204" pitchFamily="34" charset="0"/>
                <a:cs typeface="Helvetica" panose="020B0604020202020204" pitchFamily="34" charset="0"/>
              </a:rPr>
              <a:t>o</a:t>
            </a:r>
            <a:r>
              <a:rPr sz="4000" spc="-200" dirty="0">
                <a:latin typeface="Helvetica" panose="020B0604020202020204" pitchFamily="34" charset="0"/>
                <a:cs typeface="Helvetica" panose="020B0604020202020204" pitchFamily="34" charset="0"/>
              </a:rPr>
              <a:t>un</a:t>
            </a:r>
            <a:r>
              <a:rPr sz="4000" dirty="0">
                <a:latin typeface="Helvetica" panose="020B0604020202020204" pitchFamily="34" charset="0"/>
                <a:cs typeface="Helvetica" panose="020B0604020202020204" pitchFamily="34" charset="0"/>
              </a:rPr>
              <a:t>g</a:t>
            </a:r>
            <a:r>
              <a:rPr sz="4000" spc="-345" dirty="0">
                <a:latin typeface="Helvetica" panose="020B0604020202020204" pitchFamily="34" charset="0"/>
                <a:cs typeface="Helvetica" panose="020B0604020202020204" pitchFamily="34" charset="0"/>
              </a:rPr>
              <a:t> </a:t>
            </a:r>
            <a:r>
              <a:rPr sz="4000" spc="-200" dirty="0">
                <a:latin typeface="Helvetica" panose="020B0604020202020204" pitchFamily="34" charset="0"/>
                <a:cs typeface="Helvetica" panose="020B0604020202020204" pitchFamily="34" charset="0"/>
              </a:rPr>
              <a:t>Professionals</a:t>
            </a:r>
            <a:r>
              <a:rPr sz="4000" spc="-315" dirty="0">
                <a:latin typeface="Helvetica" panose="020B0604020202020204" pitchFamily="34" charset="0"/>
                <a:cs typeface="Helvetica" panose="020B0604020202020204" pitchFamily="34" charset="0"/>
              </a:rPr>
              <a:t> </a:t>
            </a:r>
            <a:r>
              <a:rPr sz="4000" spc="-105" dirty="0">
                <a:latin typeface="Helvetica" panose="020B0604020202020204" pitchFamily="34" charset="0"/>
                <a:cs typeface="Helvetica" panose="020B0604020202020204" pitchFamily="34" charset="0"/>
              </a:rPr>
              <a:t>in</a:t>
            </a:r>
            <a:r>
              <a:rPr sz="4000" spc="-350" dirty="0">
                <a:latin typeface="Helvetica" panose="020B0604020202020204" pitchFamily="34" charset="0"/>
                <a:cs typeface="Helvetica" panose="020B0604020202020204" pitchFamily="34" charset="0"/>
              </a:rPr>
              <a:t> </a:t>
            </a:r>
            <a:r>
              <a:rPr sz="4000" spc="-145" dirty="0">
                <a:latin typeface="Helvetica" panose="020B0604020202020204" pitchFamily="34" charset="0"/>
                <a:cs typeface="Helvetica" panose="020B0604020202020204" pitchFamily="34" charset="0"/>
              </a:rPr>
              <a:t>Development</a:t>
            </a:r>
          </a:p>
        </p:txBody>
      </p:sp>
      <p:sp>
        <p:nvSpPr>
          <p:cNvPr id="4" name="object 4"/>
          <p:cNvSpPr txBox="1"/>
          <p:nvPr/>
        </p:nvSpPr>
        <p:spPr>
          <a:xfrm>
            <a:off x="685800" y="2566552"/>
            <a:ext cx="5004816" cy="764312"/>
          </a:xfrm>
          <a:prstGeom prst="rect">
            <a:avLst/>
          </a:prstGeom>
        </p:spPr>
        <p:txBody>
          <a:bodyPr vert="horz" wrap="square" lIns="0" tIns="12700" rIns="0" bIns="0" rtlCol="0">
            <a:spAutoFit/>
          </a:bodyPr>
          <a:lstStyle/>
          <a:p>
            <a:pPr marL="12700" marR="5080">
              <a:lnSpc>
                <a:spcPct val="100000"/>
              </a:lnSpc>
              <a:spcBef>
                <a:spcPts val="100"/>
              </a:spcBef>
            </a:pPr>
            <a:r>
              <a:rPr sz="1600" spc="-40" dirty="0">
                <a:solidFill>
                  <a:srgbClr val="585858"/>
                </a:solidFill>
                <a:latin typeface="Helvetica" panose="020B0604020202020204" pitchFamily="34" charset="0"/>
                <a:cs typeface="Helvetica" panose="020B0604020202020204" pitchFamily="34" charset="0"/>
              </a:rPr>
              <a:t>The</a:t>
            </a:r>
            <a:r>
              <a:rPr sz="1600" spc="-50" dirty="0">
                <a:solidFill>
                  <a:srgbClr val="585858"/>
                </a:solidFill>
                <a:latin typeface="Helvetica" panose="020B0604020202020204" pitchFamily="34" charset="0"/>
                <a:cs typeface="Helvetica" panose="020B0604020202020204" pitchFamily="34" charset="0"/>
              </a:rPr>
              <a:t> </a:t>
            </a:r>
            <a:r>
              <a:rPr sz="1600" b="1" dirty="0">
                <a:solidFill>
                  <a:srgbClr val="585858"/>
                </a:solidFill>
                <a:latin typeface="Helvetica" panose="020B0604020202020204" pitchFamily="34" charset="0"/>
                <a:cs typeface="Helvetica" panose="020B0604020202020204" pitchFamily="34" charset="0"/>
              </a:rPr>
              <a:t>programme</a:t>
            </a:r>
            <a:r>
              <a:rPr sz="1600" b="1" spc="-40" dirty="0">
                <a:solidFill>
                  <a:srgbClr val="585858"/>
                </a:solidFill>
                <a:latin typeface="Helvetica" panose="020B0604020202020204" pitchFamily="34" charset="0"/>
                <a:cs typeface="Helvetica" panose="020B0604020202020204" pitchFamily="34" charset="0"/>
              </a:rPr>
              <a:t> </a:t>
            </a:r>
            <a:r>
              <a:rPr sz="1600" b="1" spc="-10" dirty="0">
                <a:solidFill>
                  <a:srgbClr val="585858"/>
                </a:solidFill>
                <a:latin typeface="Helvetica" panose="020B0604020202020204" pitchFamily="34" charset="0"/>
                <a:cs typeface="Helvetica" panose="020B0604020202020204" pitchFamily="34" charset="0"/>
              </a:rPr>
              <a:t>covers</a:t>
            </a:r>
            <a:r>
              <a:rPr sz="1600" b="1" spc="-50" dirty="0">
                <a:solidFill>
                  <a:srgbClr val="585858"/>
                </a:solidFill>
                <a:latin typeface="Helvetica" panose="020B0604020202020204" pitchFamily="34" charset="0"/>
                <a:cs typeface="Helvetica" panose="020B0604020202020204" pitchFamily="34" charset="0"/>
              </a:rPr>
              <a:t> </a:t>
            </a:r>
            <a:r>
              <a:rPr sz="1600" b="1" dirty="0">
                <a:solidFill>
                  <a:srgbClr val="585858"/>
                </a:solidFill>
                <a:latin typeface="Helvetica" panose="020B0604020202020204" pitchFamily="34" charset="0"/>
                <a:cs typeface="Helvetica" panose="020B0604020202020204" pitchFamily="34" charset="0"/>
              </a:rPr>
              <a:t>all</a:t>
            </a:r>
            <a:r>
              <a:rPr sz="1600" b="1" spc="-50" dirty="0">
                <a:solidFill>
                  <a:srgbClr val="585858"/>
                </a:solidFill>
                <a:latin typeface="Helvetica" panose="020B0604020202020204" pitchFamily="34" charset="0"/>
                <a:cs typeface="Helvetica" panose="020B0604020202020204" pitchFamily="34" charset="0"/>
              </a:rPr>
              <a:t> </a:t>
            </a:r>
            <a:r>
              <a:rPr sz="1600" b="1" dirty="0">
                <a:solidFill>
                  <a:srgbClr val="585858"/>
                </a:solidFill>
                <a:latin typeface="Helvetica" panose="020B0604020202020204" pitchFamily="34" charset="0"/>
                <a:cs typeface="Helvetica" panose="020B0604020202020204" pitchFamily="34" charset="0"/>
              </a:rPr>
              <a:t>costs</a:t>
            </a:r>
            <a:r>
              <a:rPr sz="1600" b="1" spc="-35" dirty="0">
                <a:solidFill>
                  <a:srgbClr val="585858"/>
                </a:solidFill>
                <a:latin typeface="Helvetica" panose="020B0604020202020204" pitchFamily="34" charset="0"/>
                <a:cs typeface="Helvetica" panose="020B0604020202020204" pitchFamily="34" charset="0"/>
              </a:rPr>
              <a:t> </a:t>
            </a:r>
            <a:r>
              <a:rPr sz="1600" b="1" dirty="0">
                <a:solidFill>
                  <a:srgbClr val="585858"/>
                </a:solidFill>
                <a:latin typeface="Helvetica" panose="020B0604020202020204" pitchFamily="34" charset="0"/>
                <a:cs typeface="Helvetica" panose="020B0604020202020204" pitchFamily="34" charset="0"/>
              </a:rPr>
              <a:t>of</a:t>
            </a:r>
            <a:r>
              <a:rPr sz="1600" b="1" spc="-45" dirty="0">
                <a:solidFill>
                  <a:srgbClr val="585858"/>
                </a:solidFill>
                <a:latin typeface="Helvetica" panose="020B0604020202020204" pitchFamily="34" charset="0"/>
                <a:cs typeface="Helvetica" panose="020B0604020202020204" pitchFamily="34" charset="0"/>
              </a:rPr>
              <a:t> </a:t>
            </a:r>
            <a:r>
              <a:rPr sz="1600" b="1" dirty="0">
                <a:solidFill>
                  <a:srgbClr val="585858"/>
                </a:solidFill>
                <a:latin typeface="Helvetica" panose="020B0604020202020204" pitchFamily="34" charset="0"/>
                <a:cs typeface="Helvetica" panose="020B0604020202020204" pitchFamily="34" charset="0"/>
              </a:rPr>
              <a:t>the</a:t>
            </a:r>
            <a:r>
              <a:rPr sz="1600" b="1" spc="-20" dirty="0">
                <a:solidFill>
                  <a:srgbClr val="585858"/>
                </a:solidFill>
                <a:latin typeface="Helvetica" panose="020B0604020202020204" pitchFamily="34" charset="0"/>
                <a:cs typeface="Helvetica" panose="020B0604020202020204" pitchFamily="34" charset="0"/>
              </a:rPr>
              <a:t> </a:t>
            </a:r>
            <a:r>
              <a:rPr sz="1600" b="1" dirty="0">
                <a:solidFill>
                  <a:srgbClr val="585858"/>
                </a:solidFill>
                <a:latin typeface="Helvetica" panose="020B0604020202020204" pitchFamily="34" charset="0"/>
                <a:cs typeface="Helvetica" panose="020B0604020202020204" pitchFamily="34" charset="0"/>
              </a:rPr>
              <a:t>traineeship</a:t>
            </a:r>
            <a:r>
              <a:rPr sz="1600" b="1" spc="-35" dirty="0">
                <a:solidFill>
                  <a:srgbClr val="585858"/>
                </a:solidFill>
                <a:latin typeface="Helvetica" panose="020B0604020202020204" pitchFamily="34" charset="0"/>
                <a:cs typeface="Helvetica" panose="020B0604020202020204" pitchFamily="34" charset="0"/>
              </a:rPr>
              <a:t> </a:t>
            </a:r>
            <a:r>
              <a:rPr sz="1600" spc="-100" dirty="0">
                <a:solidFill>
                  <a:srgbClr val="585858"/>
                </a:solidFill>
                <a:latin typeface="Helvetica" panose="020B0604020202020204" pitchFamily="34" charset="0"/>
                <a:cs typeface="Helvetica" panose="020B0604020202020204" pitchFamily="34" charset="0"/>
              </a:rPr>
              <a:t>(travel,</a:t>
            </a:r>
            <a:r>
              <a:rPr sz="1600" spc="-50" dirty="0">
                <a:solidFill>
                  <a:srgbClr val="585858"/>
                </a:solidFill>
                <a:latin typeface="Helvetica" panose="020B0604020202020204" pitchFamily="34" charset="0"/>
                <a:cs typeface="Helvetica" panose="020B0604020202020204" pitchFamily="34" charset="0"/>
              </a:rPr>
              <a:t> </a:t>
            </a:r>
            <a:r>
              <a:rPr sz="1600" spc="-20" dirty="0">
                <a:solidFill>
                  <a:srgbClr val="585858"/>
                </a:solidFill>
                <a:latin typeface="Helvetica" panose="020B0604020202020204" pitchFamily="34" charset="0"/>
                <a:cs typeface="Helvetica" panose="020B0604020202020204" pitchFamily="34" charset="0"/>
              </a:rPr>
              <a:t>accommodation,</a:t>
            </a:r>
            <a:r>
              <a:rPr sz="1600" spc="-30" dirty="0">
                <a:solidFill>
                  <a:srgbClr val="585858"/>
                </a:solidFill>
                <a:latin typeface="Helvetica" panose="020B0604020202020204" pitchFamily="34" charset="0"/>
                <a:cs typeface="Helvetica" panose="020B0604020202020204" pitchFamily="34" charset="0"/>
              </a:rPr>
              <a:t> </a:t>
            </a:r>
            <a:r>
              <a:rPr sz="1600" spc="-20" dirty="0">
                <a:solidFill>
                  <a:srgbClr val="585858"/>
                </a:solidFill>
                <a:latin typeface="Helvetica" panose="020B0604020202020204" pitchFamily="34" charset="0"/>
                <a:cs typeface="Helvetica" panose="020B0604020202020204" pitchFamily="34" charset="0"/>
              </a:rPr>
              <a:t>other</a:t>
            </a:r>
            <a:r>
              <a:rPr sz="1600" spc="-4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living</a:t>
            </a:r>
            <a:r>
              <a:rPr sz="1600" spc="-4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expenses)</a:t>
            </a:r>
            <a:r>
              <a:rPr lang="nl-NL" sz="1600" spc="-50" dirty="0">
                <a:solidFill>
                  <a:srgbClr val="585858"/>
                </a:solidFill>
                <a:latin typeface="Helvetica" panose="020B0604020202020204" pitchFamily="34" charset="0"/>
                <a:cs typeface="Helvetica" panose="020B0604020202020204" pitchFamily="34" charset="0"/>
              </a:rPr>
              <a:t>, </a:t>
            </a:r>
          </a:p>
          <a:p>
            <a:pPr marL="12700" marR="5080">
              <a:lnSpc>
                <a:spcPct val="100000"/>
              </a:lnSpc>
              <a:spcBef>
                <a:spcPts val="100"/>
              </a:spcBef>
            </a:pPr>
            <a:r>
              <a:rPr sz="1600" dirty="0">
                <a:solidFill>
                  <a:srgbClr val="585858"/>
                </a:solidFill>
                <a:latin typeface="Helvetica" panose="020B0604020202020204" pitchFamily="34" charset="0"/>
                <a:cs typeface="Helvetica" panose="020B0604020202020204" pitchFamily="34" charset="0"/>
              </a:rPr>
              <a:t>and</a:t>
            </a:r>
            <a:r>
              <a:rPr sz="1600" spc="-3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is financed</a:t>
            </a:r>
            <a:r>
              <a:rPr sz="1600" spc="-1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through</a:t>
            </a:r>
            <a:r>
              <a:rPr sz="1600" spc="-15" dirty="0">
                <a:solidFill>
                  <a:srgbClr val="585858"/>
                </a:solidFill>
                <a:latin typeface="Helvetica" panose="020B0604020202020204" pitchFamily="34" charset="0"/>
                <a:cs typeface="Helvetica" panose="020B0604020202020204" pitchFamily="34" charset="0"/>
              </a:rPr>
              <a:t> </a:t>
            </a:r>
            <a:r>
              <a:rPr sz="1600" spc="-60" dirty="0">
                <a:solidFill>
                  <a:srgbClr val="585858"/>
                </a:solidFill>
                <a:latin typeface="Helvetica" panose="020B0604020202020204" pitchFamily="34" charset="0"/>
                <a:cs typeface="Helvetica" panose="020B0604020202020204" pitchFamily="34" charset="0"/>
              </a:rPr>
              <a:t>different</a:t>
            </a:r>
            <a:r>
              <a:rPr sz="1600" dirty="0">
                <a:solidFill>
                  <a:srgbClr val="585858"/>
                </a:solidFill>
                <a:latin typeface="Helvetica" panose="020B0604020202020204" pitchFamily="34" charset="0"/>
                <a:cs typeface="Helvetica" panose="020B0604020202020204" pitchFamily="34" charset="0"/>
              </a:rPr>
              <a:t> funding </a:t>
            </a:r>
            <a:r>
              <a:rPr sz="1600" spc="-10" dirty="0">
                <a:solidFill>
                  <a:srgbClr val="585858"/>
                </a:solidFill>
                <a:latin typeface="Helvetica" panose="020B0604020202020204" pitchFamily="34" charset="0"/>
                <a:cs typeface="Helvetica" panose="020B0604020202020204" pitchFamily="34" charset="0"/>
              </a:rPr>
              <a:t>schemes:</a:t>
            </a:r>
            <a:endParaRPr sz="1600" dirty="0">
              <a:latin typeface="Helvetica" panose="020B0604020202020204" pitchFamily="34" charset="0"/>
              <a:cs typeface="Helvetica" panose="020B0604020202020204" pitchFamily="34" charset="0"/>
            </a:endParaRPr>
          </a:p>
        </p:txBody>
      </p:sp>
      <p:sp>
        <p:nvSpPr>
          <p:cNvPr id="5" name="object 5"/>
          <p:cNvSpPr txBox="1"/>
          <p:nvPr/>
        </p:nvSpPr>
        <p:spPr>
          <a:xfrm>
            <a:off x="8784283" y="3824144"/>
            <a:ext cx="2335095" cy="1252907"/>
          </a:xfrm>
          <a:prstGeom prst="rect">
            <a:avLst/>
          </a:prstGeom>
          <a:solidFill>
            <a:srgbClr val="FFC000"/>
          </a:solidFill>
        </p:spPr>
        <p:txBody>
          <a:bodyPr vert="horz" wrap="square" lIns="0" tIns="143510" rIns="0" bIns="0" rtlCol="0">
            <a:spAutoFit/>
          </a:bodyPr>
          <a:lstStyle/>
          <a:p>
            <a:pPr marL="137795" algn="ctr">
              <a:lnSpc>
                <a:spcPct val="100000"/>
              </a:lnSpc>
            </a:pPr>
            <a:r>
              <a:rPr lang="nl-NL" b="1" spc="50" dirty="0" err="1">
                <a:solidFill>
                  <a:srgbClr val="FFFFFF"/>
                </a:solidFill>
                <a:latin typeface="Helvetica" panose="020B0604020202020204" pitchFamily="34" charset="0"/>
                <a:cs typeface="Helvetica" panose="020B0604020202020204" pitchFamily="34" charset="0"/>
              </a:rPr>
              <a:t>Donations</a:t>
            </a:r>
            <a:r>
              <a:rPr lang="nl-NL" b="1" spc="50" dirty="0">
                <a:solidFill>
                  <a:srgbClr val="FFFFFF"/>
                </a:solidFill>
                <a:latin typeface="Helvetica" panose="020B0604020202020204" pitchFamily="34" charset="0"/>
                <a:cs typeface="Helvetica" panose="020B0604020202020204" pitchFamily="34" charset="0"/>
              </a:rPr>
              <a:t> </a:t>
            </a:r>
            <a:r>
              <a:rPr lang="nl-NL" spc="50" dirty="0" err="1">
                <a:solidFill>
                  <a:srgbClr val="FFFFFF"/>
                </a:solidFill>
                <a:latin typeface="Helvetica" panose="020B0604020202020204" pitchFamily="34" charset="0"/>
                <a:cs typeface="Helvetica" panose="020B0604020202020204" pitchFamily="34" charset="0"/>
              </a:rPr>
              <a:t>from</a:t>
            </a:r>
            <a:r>
              <a:rPr lang="nl-NL" spc="50" dirty="0">
                <a:solidFill>
                  <a:srgbClr val="FFFFFF"/>
                </a:solidFill>
                <a:latin typeface="Helvetica" panose="020B0604020202020204" pitchFamily="34" charset="0"/>
                <a:cs typeface="Helvetica" panose="020B0604020202020204" pitchFamily="34" charset="0"/>
              </a:rPr>
              <a:t> ICA members, partners </a:t>
            </a:r>
            <a:r>
              <a:rPr lang="nl-NL" spc="50" dirty="0" err="1">
                <a:solidFill>
                  <a:srgbClr val="FFFFFF"/>
                </a:solidFill>
                <a:latin typeface="Helvetica" panose="020B0604020202020204" pitchFamily="34" charset="0"/>
                <a:cs typeface="Helvetica" panose="020B0604020202020204" pitchFamily="34" charset="0"/>
              </a:rPr>
              <a:t>and</a:t>
            </a:r>
            <a:r>
              <a:rPr lang="nl-NL" spc="50" dirty="0">
                <a:solidFill>
                  <a:srgbClr val="FFFFFF"/>
                </a:solidFill>
                <a:latin typeface="Helvetica" panose="020B0604020202020204" pitchFamily="34" charset="0"/>
                <a:cs typeface="Helvetica" panose="020B0604020202020204" pitchFamily="34" charset="0"/>
              </a:rPr>
              <a:t> </a:t>
            </a:r>
            <a:r>
              <a:rPr lang="nl-NL" spc="50" dirty="0" err="1">
                <a:solidFill>
                  <a:srgbClr val="FFFFFF"/>
                </a:solidFill>
                <a:latin typeface="Helvetica" panose="020B0604020202020204" pitchFamily="34" charset="0"/>
                <a:cs typeface="Helvetica" panose="020B0604020202020204" pitchFamily="34" charset="0"/>
              </a:rPr>
              <a:t>other</a:t>
            </a:r>
            <a:r>
              <a:rPr lang="nl-NL" spc="50" dirty="0">
                <a:solidFill>
                  <a:srgbClr val="FFFFFF"/>
                </a:solidFill>
                <a:latin typeface="Helvetica" panose="020B0604020202020204" pitchFamily="34" charset="0"/>
                <a:cs typeface="Helvetica" panose="020B0604020202020204" pitchFamily="34" charset="0"/>
              </a:rPr>
              <a:t> sponsors</a:t>
            </a:r>
            <a:endParaRPr lang="en-US" dirty="0">
              <a:latin typeface="Helvetica" panose="020B0604020202020204" pitchFamily="34" charset="0"/>
              <a:cs typeface="Helvetica" panose="020B0604020202020204" pitchFamily="34" charset="0"/>
            </a:endParaRPr>
          </a:p>
        </p:txBody>
      </p:sp>
      <p:sp>
        <p:nvSpPr>
          <p:cNvPr id="6" name="object 6"/>
          <p:cNvSpPr txBox="1"/>
          <p:nvPr/>
        </p:nvSpPr>
        <p:spPr>
          <a:xfrm>
            <a:off x="6096000" y="3821096"/>
            <a:ext cx="2335095" cy="1270989"/>
          </a:xfrm>
          <a:prstGeom prst="rect">
            <a:avLst/>
          </a:prstGeom>
          <a:solidFill>
            <a:srgbClr val="FFC000"/>
          </a:solidFill>
        </p:spPr>
        <p:txBody>
          <a:bodyPr vert="horz" wrap="square" lIns="0" tIns="167640" rIns="0" bIns="0" rtlCol="0">
            <a:spAutoFit/>
          </a:bodyPr>
          <a:lstStyle/>
          <a:p>
            <a:pPr marL="302895" marR="298450" algn="ctr">
              <a:lnSpc>
                <a:spcPct val="100899"/>
              </a:lnSpc>
            </a:pPr>
            <a:r>
              <a:rPr lang="en-US" b="1" spc="60" dirty="0">
                <a:solidFill>
                  <a:srgbClr val="FFFFFF"/>
                </a:solidFill>
                <a:latin typeface="Helvetica" panose="020B0604020202020204" pitchFamily="34" charset="0"/>
                <a:cs typeface="Helvetica" panose="020B0604020202020204" pitchFamily="34" charset="0"/>
              </a:rPr>
              <a:t>Budgets</a:t>
            </a:r>
            <a:r>
              <a:rPr lang="en-US" b="1" spc="-55" dirty="0">
                <a:solidFill>
                  <a:srgbClr val="FFFFFF"/>
                </a:solidFill>
                <a:latin typeface="Helvetica" panose="020B0604020202020204" pitchFamily="34" charset="0"/>
                <a:cs typeface="Helvetica" panose="020B0604020202020204" pitchFamily="34" charset="0"/>
              </a:rPr>
              <a:t> </a:t>
            </a:r>
            <a:r>
              <a:rPr lang="en-US" b="1" spc="50" dirty="0">
                <a:solidFill>
                  <a:srgbClr val="FFFFFF"/>
                </a:solidFill>
                <a:latin typeface="Helvetica" panose="020B0604020202020204" pitchFamily="34" charset="0"/>
                <a:cs typeface="Helvetica" panose="020B0604020202020204" pitchFamily="34" charset="0"/>
              </a:rPr>
              <a:t>of</a:t>
            </a:r>
            <a:r>
              <a:rPr lang="en-US" b="1" spc="-45" dirty="0">
                <a:solidFill>
                  <a:srgbClr val="FFFFFF"/>
                </a:solidFill>
                <a:latin typeface="Helvetica" panose="020B0604020202020204" pitchFamily="34" charset="0"/>
                <a:cs typeface="Helvetica" panose="020B0604020202020204" pitchFamily="34" charset="0"/>
              </a:rPr>
              <a:t> </a:t>
            </a:r>
            <a:r>
              <a:rPr lang="en-US" b="1" spc="-25" dirty="0">
                <a:solidFill>
                  <a:srgbClr val="FFFFFF"/>
                </a:solidFill>
                <a:latin typeface="Helvetica" panose="020B0604020202020204" pitchFamily="34" charset="0"/>
                <a:cs typeface="Helvetica" panose="020B0604020202020204" pitchFamily="34" charset="0"/>
              </a:rPr>
              <a:t>the </a:t>
            </a:r>
            <a:r>
              <a:rPr lang="en-US" b="1" spc="-10" dirty="0">
                <a:solidFill>
                  <a:srgbClr val="FFFFFF"/>
                </a:solidFill>
                <a:latin typeface="Helvetica" panose="020B0604020202020204" pitchFamily="34" charset="0"/>
                <a:cs typeface="Helvetica" panose="020B0604020202020204" pitchFamily="34" charset="0"/>
              </a:rPr>
              <a:t>projects </a:t>
            </a:r>
            <a:r>
              <a:rPr lang="en-US" spc="-10" dirty="0">
                <a:solidFill>
                  <a:srgbClr val="FFFFFF"/>
                </a:solidFill>
                <a:latin typeface="Helvetica" panose="020B0604020202020204" pitchFamily="34" charset="0"/>
                <a:cs typeface="Helvetica" panose="020B0604020202020204" pitchFamily="34" charset="0"/>
              </a:rPr>
              <a:t>(whenever possible)</a:t>
            </a:r>
            <a:endParaRPr lang="en-US" dirty="0">
              <a:latin typeface="Helvetica" panose="020B0604020202020204" pitchFamily="34" charset="0"/>
              <a:cs typeface="Helvetica" panose="020B0604020202020204" pitchFamily="34" charset="0"/>
            </a:endParaRPr>
          </a:p>
        </p:txBody>
      </p:sp>
      <p:sp>
        <p:nvSpPr>
          <p:cNvPr id="7" name="object 7"/>
          <p:cNvSpPr txBox="1"/>
          <p:nvPr/>
        </p:nvSpPr>
        <p:spPr>
          <a:xfrm>
            <a:off x="3407717" y="3824144"/>
            <a:ext cx="2335095" cy="1340239"/>
          </a:xfrm>
          <a:prstGeom prst="rect">
            <a:avLst/>
          </a:prstGeom>
          <a:solidFill>
            <a:srgbClr val="FFC000"/>
          </a:solidFill>
        </p:spPr>
        <p:txBody>
          <a:bodyPr vert="horz" wrap="square" lIns="0" tIns="236220" rIns="0" bIns="0" rtlCol="0">
            <a:spAutoFit/>
          </a:bodyPr>
          <a:lstStyle/>
          <a:p>
            <a:pPr marL="283210" marR="224154" indent="-635" algn="ctr">
              <a:lnSpc>
                <a:spcPct val="100899"/>
              </a:lnSpc>
            </a:pPr>
            <a:r>
              <a:rPr lang="en-US" b="1" spc="55" dirty="0">
                <a:solidFill>
                  <a:srgbClr val="FFFFFF"/>
                </a:solidFill>
                <a:latin typeface="Helvetica" panose="020B0604020202020204" pitchFamily="34" charset="0"/>
                <a:cs typeface="Helvetica" panose="020B0604020202020204" pitchFamily="34" charset="0"/>
              </a:rPr>
              <a:t>Municipal</a:t>
            </a:r>
            <a:r>
              <a:rPr lang="en-US" b="1" spc="-55" dirty="0">
                <a:solidFill>
                  <a:srgbClr val="FFFFFF"/>
                </a:solidFill>
                <a:latin typeface="Helvetica" panose="020B0604020202020204" pitchFamily="34" charset="0"/>
                <a:cs typeface="Helvetica" panose="020B0604020202020204" pitchFamily="34" charset="0"/>
              </a:rPr>
              <a:t> </a:t>
            </a:r>
            <a:r>
              <a:rPr lang="en-US" b="1" spc="-25" dirty="0">
                <a:solidFill>
                  <a:srgbClr val="FFFFFF"/>
                </a:solidFill>
                <a:latin typeface="Helvetica" panose="020B0604020202020204" pitchFamily="34" charset="0"/>
                <a:cs typeface="Helvetica" panose="020B0604020202020204" pitchFamily="34" charset="0"/>
              </a:rPr>
              <a:t>and </a:t>
            </a:r>
            <a:r>
              <a:rPr lang="en-US" b="1" spc="-10" dirty="0">
                <a:solidFill>
                  <a:srgbClr val="FFFFFF"/>
                </a:solidFill>
                <a:latin typeface="Helvetica" panose="020B0604020202020204" pitchFamily="34" charset="0"/>
                <a:cs typeface="Helvetica" panose="020B0604020202020204" pitchFamily="34" charset="0"/>
              </a:rPr>
              <a:t>regional </a:t>
            </a:r>
            <a:r>
              <a:rPr lang="en-US" b="1" dirty="0">
                <a:solidFill>
                  <a:srgbClr val="FFFFFF"/>
                </a:solidFill>
                <a:latin typeface="Helvetica" panose="020B0604020202020204" pitchFamily="34" charset="0"/>
                <a:cs typeface="Helvetica" panose="020B0604020202020204" pitchFamily="34" charset="0"/>
              </a:rPr>
              <a:t>scholarships</a:t>
            </a:r>
            <a:r>
              <a:rPr lang="en-US" b="1" spc="225" dirty="0">
                <a:solidFill>
                  <a:srgbClr val="FFFFFF"/>
                </a:solidFill>
                <a:latin typeface="Helvetica" panose="020B0604020202020204" pitchFamily="34" charset="0"/>
                <a:cs typeface="Helvetica" panose="020B0604020202020204" pitchFamily="34" charset="0"/>
              </a:rPr>
              <a:t> </a:t>
            </a:r>
            <a:r>
              <a:rPr lang="en-US" spc="-25" dirty="0">
                <a:solidFill>
                  <a:srgbClr val="FFFFFF"/>
                </a:solidFill>
                <a:latin typeface="Helvetica" panose="020B0604020202020204" pitchFamily="34" charset="0"/>
                <a:cs typeface="Helvetica" panose="020B0604020202020204" pitchFamily="34" charset="0"/>
              </a:rPr>
              <a:t>for </a:t>
            </a:r>
            <a:r>
              <a:rPr lang="en-US" spc="75" dirty="0">
                <a:solidFill>
                  <a:srgbClr val="FFFFFF"/>
                </a:solidFill>
                <a:latin typeface="Helvetica" panose="020B0604020202020204" pitchFamily="34" charset="0"/>
                <a:cs typeface="Helvetica" panose="020B0604020202020204" pitchFamily="34" charset="0"/>
              </a:rPr>
              <a:t>young</a:t>
            </a:r>
            <a:r>
              <a:rPr lang="en-US" spc="-35" dirty="0">
                <a:solidFill>
                  <a:srgbClr val="FFFFFF"/>
                </a:solidFill>
                <a:latin typeface="Helvetica" panose="020B0604020202020204" pitchFamily="34" charset="0"/>
                <a:cs typeface="Helvetica" panose="020B0604020202020204" pitchFamily="34" charset="0"/>
              </a:rPr>
              <a:t> </a:t>
            </a:r>
            <a:r>
              <a:rPr lang="en-US" spc="-10" dirty="0">
                <a:solidFill>
                  <a:srgbClr val="FFFFFF"/>
                </a:solidFill>
                <a:latin typeface="Helvetica" panose="020B0604020202020204" pitchFamily="34" charset="0"/>
                <a:cs typeface="Helvetica" panose="020B0604020202020204" pitchFamily="34" charset="0"/>
              </a:rPr>
              <a:t>graduates</a:t>
            </a:r>
            <a:endParaRPr lang="en-US" dirty="0">
              <a:latin typeface="Helvetica" panose="020B0604020202020204" pitchFamily="34" charset="0"/>
              <a:cs typeface="Helvetica" panose="020B0604020202020204" pitchFamily="34" charset="0"/>
            </a:endParaRPr>
          </a:p>
        </p:txBody>
      </p:sp>
      <p:sp>
        <p:nvSpPr>
          <p:cNvPr id="8" name="object 8"/>
          <p:cNvSpPr txBox="1"/>
          <p:nvPr/>
        </p:nvSpPr>
        <p:spPr>
          <a:xfrm>
            <a:off x="719434" y="3826229"/>
            <a:ext cx="2335095" cy="1355371"/>
          </a:xfrm>
          <a:prstGeom prst="rect">
            <a:avLst/>
          </a:prstGeom>
          <a:solidFill>
            <a:srgbClr val="FFC000"/>
          </a:solidFill>
        </p:spPr>
        <p:txBody>
          <a:bodyPr vert="horz" wrap="square" lIns="0" tIns="179070" rIns="0" bIns="0" rtlCol="0">
            <a:spAutoFit/>
          </a:bodyPr>
          <a:lstStyle/>
          <a:p>
            <a:pPr marL="473709" marR="562610" indent="1905" algn="ctr">
              <a:lnSpc>
                <a:spcPct val="107900"/>
              </a:lnSpc>
            </a:pPr>
            <a:r>
              <a:rPr lang="en-US" b="1" dirty="0">
                <a:solidFill>
                  <a:srgbClr val="FFFFFF"/>
                </a:solidFill>
                <a:latin typeface="Helvetica" panose="020B0604020202020204" pitchFamily="34" charset="0"/>
                <a:cs typeface="Helvetica" panose="020B0604020202020204" pitchFamily="34" charset="0"/>
              </a:rPr>
              <a:t>The</a:t>
            </a:r>
            <a:r>
              <a:rPr lang="en-US" b="1" spc="-145" dirty="0">
                <a:solidFill>
                  <a:srgbClr val="FFFFFF"/>
                </a:solidFill>
                <a:latin typeface="Helvetica" panose="020B0604020202020204" pitchFamily="34" charset="0"/>
                <a:cs typeface="Helvetica" panose="020B0604020202020204" pitchFamily="34" charset="0"/>
              </a:rPr>
              <a:t> </a:t>
            </a:r>
            <a:r>
              <a:rPr lang="en-US" b="1" spc="-20" dirty="0">
                <a:solidFill>
                  <a:srgbClr val="FFFFFF"/>
                </a:solidFill>
                <a:latin typeface="Helvetica" panose="020B0604020202020204" pitchFamily="34" charset="0"/>
                <a:cs typeface="Helvetica" panose="020B0604020202020204" pitchFamily="34" charset="0"/>
              </a:rPr>
              <a:t>EU’s </a:t>
            </a:r>
            <a:r>
              <a:rPr lang="en-US" b="1" dirty="0">
                <a:solidFill>
                  <a:srgbClr val="FFFFFF"/>
                </a:solidFill>
                <a:latin typeface="Helvetica" panose="020B0604020202020204" pitchFamily="34" charset="0"/>
                <a:cs typeface="Helvetica" panose="020B0604020202020204" pitchFamily="34" charset="0"/>
              </a:rPr>
              <a:t>Erasmus</a:t>
            </a:r>
            <a:r>
              <a:rPr lang="en-US" b="1" spc="35" dirty="0">
                <a:solidFill>
                  <a:srgbClr val="FFFFFF"/>
                </a:solidFill>
                <a:latin typeface="Helvetica" panose="020B0604020202020204" pitchFamily="34" charset="0"/>
                <a:cs typeface="Helvetica" panose="020B0604020202020204" pitchFamily="34" charset="0"/>
              </a:rPr>
              <a:t> </a:t>
            </a:r>
            <a:r>
              <a:rPr lang="en-US" b="1" spc="235" dirty="0">
                <a:solidFill>
                  <a:srgbClr val="FFFFFF"/>
                </a:solidFill>
                <a:latin typeface="Helvetica" panose="020B0604020202020204" pitchFamily="34" charset="0"/>
                <a:cs typeface="Helvetica" panose="020B0604020202020204" pitchFamily="34" charset="0"/>
              </a:rPr>
              <a:t>+ </a:t>
            </a:r>
            <a:r>
              <a:rPr lang="en-US" b="1" spc="-20" dirty="0">
                <a:solidFill>
                  <a:srgbClr val="FFFFFF"/>
                </a:solidFill>
                <a:latin typeface="Helvetica" panose="020B0604020202020204" pitchFamily="34" charset="0"/>
                <a:cs typeface="Helvetica" panose="020B0604020202020204" pitchFamily="34" charset="0"/>
              </a:rPr>
              <a:t>Traineeship </a:t>
            </a:r>
            <a:r>
              <a:rPr lang="en-US" spc="-10" dirty="0" err="1">
                <a:solidFill>
                  <a:srgbClr val="FFFFFF"/>
                </a:solidFill>
                <a:latin typeface="Helvetica" panose="020B0604020202020204" pitchFamily="34" charset="0"/>
                <a:cs typeface="Helvetica" panose="020B0604020202020204" pitchFamily="34" charset="0"/>
              </a:rPr>
              <a:t>programme</a:t>
            </a:r>
            <a:endParaRPr lang="en-US" dirty="0">
              <a:latin typeface="Helvetica" panose="020B0604020202020204" pitchFamily="34" charset="0"/>
              <a:cs typeface="Helvetica" panose="020B0604020202020204" pitchFamily="34" charset="0"/>
            </a:endParaRPr>
          </a:p>
        </p:txBody>
      </p:sp>
      <p:pic>
        <p:nvPicPr>
          <p:cNvPr id="9" name="Picture 2">
            <a:extLst>
              <a:ext uri="{FF2B5EF4-FFF2-40B4-BE49-F238E27FC236}">
                <a16:creationId xmlns:a16="http://schemas.microsoft.com/office/drawing/2014/main" id="{FA72893E-4B91-BBC3-D305-0253F5D295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8228" y="-396994"/>
            <a:ext cx="2974172" cy="29741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8317992" y="0"/>
            <a:ext cx="3837940" cy="6858000"/>
          </a:xfrm>
          <a:custGeom>
            <a:avLst/>
            <a:gdLst/>
            <a:ahLst/>
            <a:cxnLst/>
            <a:rect l="l" t="t" r="r" b="b"/>
            <a:pathLst>
              <a:path w="3837940" h="6858000">
                <a:moveTo>
                  <a:pt x="3837432" y="0"/>
                </a:moveTo>
                <a:lnTo>
                  <a:pt x="0" y="0"/>
                </a:lnTo>
                <a:lnTo>
                  <a:pt x="0" y="6858000"/>
                </a:lnTo>
                <a:lnTo>
                  <a:pt x="3837432" y="6858000"/>
                </a:lnTo>
                <a:lnTo>
                  <a:pt x="3837432" y="0"/>
                </a:lnTo>
                <a:close/>
              </a:path>
            </a:pathLst>
          </a:custGeom>
          <a:solidFill>
            <a:srgbClr val="2BA6AA"/>
          </a:solidFill>
        </p:spPr>
        <p:txBody>
          <a:bodyPr wrap="square" lIns="0" tIns="0" rIns="0" bIns="0" rtlCol="0"/>
          <a:lstStyle/>
          <a:p>
            <a:endParaRPr/>
          </a:p>
        </p:txBody>
      </p:sp>
      <p:sp>
        <p:nvSpPr>
          <p:cNvPr id="6" name="object 6"/>
          <p:cNvSpPr txBox="1">
            <a:spLocks noGrp="1"/>
          </p:cNvSpPr>
          <p:nvPr>
            <p:ph type="title"/>
          </p:nvPr>
        </p:nvSpPr>
        <p:spPr>
          <a:xfrm>
            <a:off x="633730" y="312478"/>
            <a:ext cx="4558030" cy="818173"/>
          </a:xfrm>
          <a:prstGeom prst="rect">
            <a:avLst/>
          </a:prstGeom>
        </p:spPr>
        <p:txBody>
          <a:bodyPr vert="horz" wrap="square" lIns="0" tIns="200660" rIns="0" bIns="0" rtlCol="0">
            <a:spAutoFit/>
          </a:bodyPr>
          <a:lstStyle/>
          <a:p>
            <a:pPr marL="12700">
              <a:lnSpc>
                <a:spcPct val="100000"/>
              </a:lnSpc>
              <a:spcBef>
                <a:spcPts val="1580"/>
              </a:spcBef>
            </a:pPr>
            <a:r>
              <a:rPr sz="4000" spc="90" dirty="0">
                <a:solidFill>
                  <a:srgbClr val="2BA6AA"/>
                </a:solidFill>
                <a:latin typeface="Helvetica" panose="020B0604020202020204" pitchFamily="34" charset="0"/>
                <a:cs typeface="Helvetica" panose="020B0604020202020204" pitchFamily="34" charset="0"/>
              </a:rPr>
              <a:t>Who</a:t>
            </a:r>
            <a:r>
              <a:rPr sz="4000" spc="-760" dirty="0">
                <a:solidFill>
                  <a:srgbClr val="2BA6AA"/>
                </a:solidFill>
                <a:latin typeface="Helvetica" panose="020B0604020202020204" pitchFamily="34" charset="0"/>
                <a:cs typeface="Helvetica" panose="020B0604020202020204" pitchFamily="34" charset="0"/>
              </a:rPr>
              <a:t> </a:t>
            </a:r>
            <a:r>
              <a:rPr sz="4000" spc="-240" dirty="0">
                <a:solidFill>
                  <a:srgbClr val="2BA6AA"/>
                </a:solidFill>
                <a:latin typeface="Helvetica" panose="020B0604020202020204" pitchFamily="34" charset="0"/>
                <a:cs typeface="Helvetica" panose="020B0604020202020204" pitchFamily="34" charset="0"/>
              </a:rPr>
              <a:t>can</a:t>
            </a:r>
            <a:r>
              <a:rPr sz="4000" spc="-725" dirty="0">
                <a:solidFill>
                  <a:srgbClr val="2BA6AA"/>
                </a:solidFill>
                <a:latin typeface="Helvetica" panose="020B0604020202020204" pitchFamily="34" charset="0"/>
                <a:cs typeface="Helvetica" panose="020B0604020202020204" pitchFamily="34" charset="0"/>
              </a:rPr>
              <a:t> </a:t>
            </a:r>
            <a:r>
              <a:rPr sz="4000" spc="-130" dirty="0">
                <a:solidFill>
                  <a:srgbClr val="2BA6AA"/>
                </a:solidFill>
                <a:latin typeface="Helvetica" panose="020B0604020202020204" pitchFamily="34" charset="0"/>
                <a:cs typeface="Helvetica" panose="020B0604020202020204" pitchFamily="34" charset="0"/>
              </a:rPr>
              <a:t>apply?</a:t>
            </a:r>
          </a:p>
        </p:txBody>
      </p:sp>
      <p:sp>
        <p:nvSpPr>
          <p:cNvPr id="10" name="object 10"/>
          <p:cNvSpPr txBox="1"/>
          <p:nvPr/>
        </p:nvSpPr>
        <p:spPr>
          <a:xfrm>
            <a:off x="533400" y="1267390"/>
            <a:ext cx="6858000" cy="4891147"/>
          </a:xfrm>
          <a:prstGeom prst="rect">
            <a:avLst/>
          </a:prstGeom>
        </p:spPr>
        <p:txBody>
          <a:bodyPr vert="horz" wrap="square" lIns="0" tIns="132715" rIns="0" bIns="0" rtlCol="0">
            <a:spAutoFit/>
          </a:bodyPr>
          <a:lstStyle/>
          <a:p>
            <a:pPr marL="12700" marR="50800" algn="l">
              <a:spcBef>
                <a:spcPts val="145"/>
              </a:spcBef>
              <a:spcAft>
                <a:spcPts val="1200"/>
              </a:spcAft>
              <a:tabLst>
                <a:tab pos="299085" algn="l"/>
                <a:tab pos="882650" algn="l"/>
                <a:tab pos="1513205" algn="l"/>
                <a:tab pos="2867025" algn="l"/>
                <a:tab pos="4261485" algn="l"/>
                <a:tab pos="4631690" algn="l"/>
                <a:tab pos="5363845" algn="l"/>
                <a:tab pos="5788660" algn="l"/>
              </a:tabLst>
            </a:pPr>
            <a:r>
              <a:rPr lang="en-US" sz="1600" b="1" dirty="0">
                <a:solidFill>
                  <a:srgbClr val="585858"/>
                </a:solidFill>
                <a:latin typeface="Helvetica" panose="020B0604020202020204" pitchFamily="34" charset="0"/>
                <a:cs typeface="Helvetica" panose="020B0604020202020204" pitchFamily="34" charset="0"/>
              </a:rPr>
              <a:t>Eligibility Criteria</a:t>
            </a:r>
          </a:p>
          <a:p>
            <a:pPr marL="298450" indent="-285750" algn="l">
              <a:spcBef>
                <a:spcPts val="100"/>
              </a:spcBef>
              <a:buFont typeface="Arial" panose="020B0604020202020204" pitchFamily="34" charset="0"/>
              <a:buChar char="•"/>
              <a:tabLst>
                <a:tab pos="299085" algn="l"/>
                <a:tab pos="882650" algn="l"/>
                <a:tab pos="1513205" algn="l"/>
                <a:tab pos="2867025" algn="l"/>
                <a:tab pos="4261485" algn="l"/>
                <a:tab pos="4631690" algn="l"/>
                <a:tab pos="5363845" algn="l"/>
                <a:tab pos="5788660" algn="l"/>
              </a:tabLst>
            </a:pPr>
            <a:r>
              <a:rPr lang="en-US" sz="1600" spc="-25" dirty="0">
                <a:solidFill>
                  <a:srgbClr val="585858"/>
                </a:solidFill>
                <a:latin typeface="Helvetica" panose="020B0604020202020204" pitchFamily="34" charset="0"/>
                <a:cs typeface="Helvetica" panose="020B0604020202020204" pitchFamily="34" charset="0"/>
              </a:rPr>
              <a:t>The</a:t>
            </a:r>
            <a:r>
              <a:rPr lang="en-US" sz="1600" dirty="0">
                <a:solidFill>
                  <a:srgbClr val="585858"/>
                </a:solidFill>
                <a:latin typeface="Helvetica" panose="020B0604020202020204" pitchFamily="34" charset="0"/>
                <a:cs typeface="Helvetica" panose="020B0604020202020204" pitchFamily="34" charset="0"/>
              </a:rPr>
              <a:t>	</a:t>
            </a:r>
            <a:r>
              <a:rPr lang="en-US" sz="1600" spc="-25" dirty="0">
                <a:solidFill>
                  <a:srgbClr val="585858"/>
                </a:solidFill>
                <a:latin typeface="Helvetica" panose="020B0604020202020204" pitchFamily="34" charset="0"/>
                <a:cs typeface="Helvetica" panose="020B0604020202020204" pitchFamily="34" charset="0"/>
              </a:rPr>
              <a:t>YPD</a:t>
            </a:r>
            <a:r>
              <a:rPr lang="en-US" sz="1600" dirty="0">
                <a:solidFill>
                  <a:srgbClr val="585858"/>
                </a:solidFill>
                <a:latin typeface="Helvetica" panose="020B0604020202020204" pitchFamily="34" charset="0"/>
                <a:cs typeface="Helvetica" panose="020B0604020202020204" pitchFamily="34" charset="0"/>
              </a:rPr>
              <a:t>	</a:t>
            </a:r>
            <a:r>
              <a:rPr lang="en-US" sz="1600" spc="-10" dirty="0">
                <a:solidFill>
                  <a:srgbClr val="585858"/>
                </a:solidFill>
                <a:latin typeface="Helvetica" panose="020B0604020202020204" pitchFamily="34" charset="0"/>
                <a:cs typeface="Helvetica" panose="020B0604020202020204" pitchFamily="34" charset="0"/>
              </a:rPr>
              <a:t>Traineeship</a:t>
            </a:r>
            <a:r>
              <a:rPr lang="en-US" sz="1600" dirty="0">
                <a:solidFill>
                  <a:srgbClr val="585858"/>
                </a:solidFill>
                <a:latin typeface="Helvetica" panose="020B0604020202020204" pitchFamily="34" charset="0"/>
                <a:cs typeface="Helvetica" panose="020B0604020202020204" pitchFamily="34" charset="0"/>
              </a:rPr>
              <a:t>	</a:t>
            </a:r>
            <a:r>
              <a:rPr lang="en-US" sz="1600" spc="-10" dirty="0" err="1">
                <a:solidFill>
                  <a:srgbClr val="585858"/>
                </a:solidFill>
                <a:latin typeface="Helvetica" panose="020B0604020202020204" pitchFamily="34" charset="0"/>
                <a:cs typeface="Helvetica" panose="020B0604020202020204" pitchFamily="34" charset="0"/>
              </a:rPr>
              <a:t>Programme</a:t>
            </a:r>
            <a:r>
              <a:rPr lang="en-US" sz="1600" dirty="0">
                <a:solidFill>
                  <a:srgbClr val="585858"/>
                </a:solidFill>
                <a:latin typeface="Helvetica" panose="020B0604020202020204" pitchFamily="34" charset="0"/>
                <a:cs typeface="Helvetica" panose="020B0604020202020204" pitchFamily="34" charset="0"/>
              </a:rPr>
              <a:t>	</a:t>
            </a:r>
            <a:r>
              <a:rPr lang="en-US" sz="1600" spc="-25" dirty="0">
                <a:solidFill>
                  <a:srgbClr val="585858"/>
                </a:solidFill>
                <a:latin typeface="Helvetica" panose="020B0604020202020204" pitchFamily="34" charset="0"/>
                <a:cs typeface="Helvetica" panose="020B0604020202020204" pitchFamily="34" charset="0"/>
              </a:rPr>
              <a:t>is</a:t>
            </a:r>
            <a:r>
              <a:rPr lang="en-US" sz="1600" dirty="0">
                <a:solidFill>
                  <a:srgbClr val="585858"/>
                </a:solidFill>
                <a:latin typeface="Helvetica" panose="020B0604020202020204" pitchFamily="34" charset="0"/>
                <a:cs typeface="Helvetica" panose="020B0604020202020204" pitchFamily="34" charset="0"/>
              </a:rPr>
              <a:t>	</a:t>
            </a:r>
            <a:r>
              <a:rPr lang="en-US" sz="1600" spc="-20" dirty="0">
                <a:solidFill>
                  <a:srgbClr val="585858"/>
                </a:solidFill>
                <a:latin typeface="Helvetica" panose="020B0604020202020204" pitchFamily="34" charset="0"/>
                <a:cs typeface="Helvetica" panose="020B0604020202020204" pitchFamily="34" charset="0"/>
              </a:rPr>
              <a:t>open</a:t>
            </a:r>
            <a:r>
              <a:rPr lang="en-US" sz="1600" dirty="0">
                <a:solidFill>
                  <a:srgbClr val="585858"/>
                </a:solidFill>
                <a:latin typeface="Helvetica" panose="020B0604020202020204" pitchFamily="34" charset="0"/>
                <a:cs typeface="Helvetica" panose="020B0604020202020204" pitchFamily="34" charset="0"/>
              </a:rPr>
              <a:t>	</a:t>
            </a:r>
            <a:r>
              <a:rPr lang="en-US" sz="1600" spc="-25" dirty="0">
                <a:solidFill>
                  <a:srgbClr val="585858"/>
                </a:solidFill>
                <a:latin typeface="Helvetica" panose="020B0604020202020204" pitchFamily="34" charset="0"/>
                <a:cs typeface="Helvetica" panose="020B0604020202020204" pitchFamily="34" charset="0"/>
              </a:rPr>
              <a:t>to</a:t>
            </a:r>
            <a:r>
              <a:rPr lang="en-US" sz="1600" dirty="0">
                <a:solidFill>
                  <a:srgbClr val="585858"/>
                </a:solidFill>
                <a:latin typeface="Helvetica" panose="020B0604020202020204" pitchFamily="34" charset="0"/>
                <a:cs typeface="Helvetica" panose="020B0604020202020204" pitchFamily="34" charset="0"/>
              </a:rPr>
              <a:t>	</a:t>
            </a:r>
            <a:r>
              <a:rPr lang="en-US" sz="1600" spc="-45" dirty="0">
                <a:solidFill>
                  <a:srgbClr val="585858"/>
                </a:solidFill>
                <a:latin typeface="Helvetica" panose="020B0604020202020204" pitchFamily="34" charset="0"/>
                <a:cs typeface="Helvetica" panose="020B0604020202020204" pitchFamily="34" charset="0"/>
              </a:rPr>
              <a:t>final year </a:t>
            </a:r>
            <a:r>
              <a:rPr lang="en-US" sz="1600" spc="-10" dirty="0">
                <a:solidFill>
                  <a:srgbClr val="585858"/>
                </a:solidFill>
                <a:latin typeface="Helvetica" panose="020B0604020202020204" pitchFamily="34" charset="0"/>
                <a:cs typeface="Helvetica" panose="020B0604020202020204" pitchFamily="34" charset="0"/>
              </a:rPr>
              <a:t>undergraduate students, Master’s students,</a:t>
            </a:r>
            <a:r>
              <a:rPr lang="en-US" sz="1600" dirty="0">
                <a:solidFill>
                  <a:srgbClr val="585858"/>
                </a:solidFill>
                <a:latin typeface="Helvetica" panose="020B0604020202020204" pitchFamily="34" charset="0"/>
                <a:cs typeface="Helvetica" panose="020B0604020202020204" pitchFamily="34" charset="0"/>
              </a:rPr>
              <a:t>	</a:t>
            </a:r>
            <a:r>
              <a:rPr lang="en-US" sz="1600" spc="-25" dirty="0">
                <a:solidFill>
                  <a:srgbClr val="585858"/>
                </a:solidFill>
                <a:latin typeface="Helvetica" panose="020B0604020202020204" pitchFamily="34" charset="0"/>
                <a:cs typeface="Helvetica" panose="020B0604020202020204" pitchFamily="34" charset="0"/>
              </a:rPr>
              <a:t>and</a:t>
            </a:r>
            <a:r>
              <a:rPr lang="en-US" sz="1600" dirty="0">
                <a:solidFill>
                  <a:srgbClr val="585858"/>
                </a:solidFill>
                <a:latin typeface="Helvetica" panose="020B0604020202020204" pitchFamily="34" charset="0"/>
                <a:cs typeface="Helvetica" panose="020B0604020202020204" pitchFamily="34" charset="0"/>
              </a:rPr>
              <a:t>	</a:t>
            </a:r>
            <a:r>
              <a:rPr lang="en-US" sz="1600" spc="-10" dirty="0">
                <a:solidFill>
                  <a:srgbClr val="585858"/>
                </a:solidFill>
                <a:latin typeface="Helvetica" panose="020B0604020202020204" pitchFamily="34" charset="0"/>
                <a:cs typeface="Helvetica" panose="020B0604020202020204" pitchFamily="34" charset="0"/>
              </a:rPr>
              <a:t>upcoming </a:t>
            </a:r>
            <a:r>
              <a:rPr sz="1600" dirty="0">
                <a:solidFill>
                  <a:srgbClr val="585858"/>
                </a:solidFill>
                <a:latin typeface="Helvetica" panose="020B0604020202020204" pitchFamily="34" charset="0"/>
                <a:cs typeface="Helvetica" panose="020B0604020202020204" pitchFamily="34" charset="0"/>
              </a:rPr>
              <a:t>graduates</a:t>
            </a:r>
            <a:r>
              <a:rPr lang="nl-NL" sz="1600" dirty="0">
                <a:solidFill>
                  <a:srgbClr val="585858"/>
                </a:solidFill>
                <a:latin typeface="Helvetica" panose="020B0604020202020204" pitchFamily="34" charset="0"/>
                <a:cs typeface="Helvetica" panose="020B0604020202020204" pitchFamily="34" charset="0"/>
              </a:rPr>
              <a:t>.</a:t>
            </a:r>
            <a:endParaRPr sz="1600" dirty="0">
              <a:latin typeface="Helvetica" panose="020B0604020202020204" pitchFamily="34" charset="0"/>
              <a:cs typeface="Helvetica" panose="020B0604020202020204" pitchFamily="34" charset="0"/>
            </a:endParaRPr>
          </a:p>
          <a:p>
            <a:pPr marL="297815" marR="5715" indent="-285750" algn="l">
              <a:lnSpc>
                <a:spcPct val="106700"/>
              </a:lnSpc>
              <a:spcBef>
                <a:spcPts val="805"/>
              </a:spcBef>
              <a:buFont typeface="Arial" panose="020B0604020202020204" pitchFamily="34" charset="0"/>
              <a:buChar char="•"/>
              <a:tabLst>
                <a:tab pos="299085" algn="l"/>
              </a:tabLst>
            </a:pPr>
            <a:r>
              <a:rPr sz="1600" dirty="0">
                <a:solidFill>
                  <a:srgbClr val="585858"/>
                </a:solidFill>
                <a:latin typeface="Helvetica" panose="020B0604020202020204" pitchFamily="34" charset="0"/>
                <a:cs typeface="Helvetica" panose="020B0604020202020204" pitchFamily="34" charset="0"/>
              </a:rPr>
              <a:t>Background</a:t>
            </a:r>
            <a:r>
              <a:rPr sz="1600" spc="9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in</a:t>
            </a:r>
            <a:r>
              <a:rPr sz="1600" spc="100" dirty="0">
                <a:solidFill>
                  <a:srgbClr val="585858"/>
                </a:solidFill>
                <a:latin typeface="Helvetica" panose="020B0604020202020204" pitchFamily="34" charset="0"/>
                <a:cs typeface="Helvetica" panose="020B0604020202020204" pitchFamily="34" charset="0"/>
              </a:rPr>
              <a:t> </a:t>
            </a:r>
            <a:r>
              <a:rPr sz="1600" spc="-20" dirty="0">
                <a:solidFill>
                  <a:srgbClr val="585858"/>
                </a:solidFill>
                <a:latin typeface="Helvetica" panose="020B0604020202020204" pitchFamily="34" charset="0"/>
                <a:cs typeface="Helvetica" panose="020B0604020202020204" pitchFamily="34" charset="0"/>
              </a:rPr>
              <a:t>international</a:t>
            </a:r>
            <a:r>
              <a:rPr sz="1600" spc="100" dirty="0">
                <a:solidFill>
                  <a:srgbClr val="585858"/>
                </a:solidFill>
                <a:latin typeface="Helvetica" panose="020B0604020202020204" pitchFamily="34" charset="0"/>
                <a:cs typeface="Helvetica" panose="020B0604020202020204" pitchFamily="34" charset="0"/>
              </a:rPr>
              <a:t> </a:t>
            </a:r>
            <a:r>
              <a:rPr lang="nl-NL" sz="1600" dirty="0">
                <a:solidFill>
                  <a:srgbClr val="585858"/>
                </a:solidFill>
                <a:latin typeface="Helvetica" panose="020B0604020202020204" pitchFamily="34" charset="0"/>
                <a:cs typeface="Helvetica" panose="020B0604020202020204" pitchFamily="34" charset="0"/>
              </a:rPr>
              <a:t>relations</a:t>
            </a:r>
            <a:r>
              <a:rPr sz="1600" dirty="0">
                <a:solidFill>
                  <a:srgbClr val="585858"/>
                </a:solidFill>
                <a:latin typeface="Helvetica" panose="020B0604020202020204" pitchFamily="34" charset="0"/>
                <a:cs typeface="Helvetica" panose="020B0604020202020204" pitchFamily="34" charset="0"/>
              </a:rPr>
              <a:t>,</a:t>
            </a:r>
            <a:r>
              <a:rPr sz="1600" spc="100" dirty="0">
                <a:solidFill>
                  <a:srgbClr val="585858"/>
                </a:solidFill>
                <a:latin typeface="Helvetica" panose="020B0604020202020204" pitchFamily="34" charset="0"/>
                <a:cs typeface="Helvetica" panose="020B0604020202020204" pitchFamily="34" charset="0"/>
              </a:rPr>
              <a:t> </a:t>
            </a:r>
            <a:r>
              <a:rPr lang="nl-NL" sz="1600" dirty="0">
                <a:solidFill>
                  <a:srgbClr val="585858"/>
                </a:solidFill>
                <a:latin typeface="Helvetica" panose="020B0604020202020204" pitchFamily="34" charset="0"/>
                <a:cs typeface="Helvetica" panose="020B0604020202020204" pitchFamily="34" charset="0"/>
              </a:rPr>
              <a:t>development studies, development </a:t>
            </a:r>
            <a:r>
              <a:rPr lang="nl-NL" sz="1600" dirty="0" err="1">
                <a:solidFill>
                  <a:srgbClr val="585858"/>
                </a:solidFill>
                <a:latin typeface="Helvetica" panose="020B0604020202020204" pitchFamily="34" charset="0"/>
                <a:cs typeface="Helvetica" panose="020B0604020202020204" pitchFamily="34" charset="0"/>
              </a:rPr>
              <a:t>economics</a:t>
            </a:r>
            <a:r>
              <a:rPr lang="nl-NL" sz="1600" dirty="0">
                <a:solidFill>
                  <a:srgbClr val="585858"/>
                </a:solidFill>
                <a:latin typeface="Helvetica" panose="020B0604020202020204" pitchFamily="34" charset="0"/>
                <a:cs typeface="Helvetica" panose="020B0604020202020204" pitchFamily="34" charset="0"/>
              </a:rPr>
              <a:t>,</a:t>
            </a:r>
            <a:r>
              <a:rPr sz="1600" spc="-7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or</a:t>
            </a:r>
            <a:r>
              <a:rPr sz="1600" spc="-6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similar.</a:t>
            </a:r>
            <a:endParaRPr lang="nl-NL" sz="1600" spc="-10" dirty="0">
              <a:solidFill>
                <a:srgbClr val="585858"/>
              </a:solidFill>
              <a:latin typeface="Helvetica" panose="020B0604020202020204" pitchFamily="34" charset="0"/>
              <a:cs typeface="Helvetica" panose="020B0604020202020204" pitchFamily="34" charset="0"/>
            </a:endParaRPr>
          </a:p>
          <a:p>
            <a:pPr marL="297815" marR="5715" indent="-285750" algn="l">
              <a:lnSpc>
                <a:spcPct val="106700"/>
              </a:lnSpc>
              <a:spcBef>
                <a:spcPts val="805"/>
              </a:spcBef>
              <a:buFont typeface="Arial" panose="020B0604020202020204" pitchFamily="34" charset="0"/>
              <a:buChar char="•"/>
              <a:tabLst>
                <a:tab pos="299085" algn="l"/>
              </a:tabLst>
            </a:pPr>
            <a:r>
              <a:rPr sz="1600" spc="-30" dirty="0">
                <a:solidFill>
                  <a:srgbClr val="585858"/>
                </a:solidFill>
                <a:latin typeface="Helvetica" panose="020B0604020202020204" pitchFamily="34" charset="0"/>
                <a:cs typeface="Helvetica" panose="020B0604020202020204" pitchFamily="34" charset="0"/>
              </a:rPr>
              <a:t>Excellent</a:t>
            </a:r>
            <a:r>
              <a:rPr sz="1600" spc="375"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command</a:t>
            </a:r>
            <a:r>
              <a:rPr sz="1600" spc="38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of</a:t>
            </a:r>
            <a:r>
              <a:rPr sz="1600" spc="38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English,</a:t>
            </a:r>
            <a:r>
              <a:rPr lang="nl-NL" sz="1600" spc="-1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other</a:t>
            </a:r>
            <a:r>
              <a:rPr sz="1600" spc="300"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languages</a:t>
            </a:r>
            <a:r>
              <a:rPr lang="nl-NL" sz="1600" spc="-1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are</a:t>
            </a:r>
            <a:r>
              <a:rPr sz="1600" spc="330"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an</a:t>
            </a:r>
            <a:r>
              <a:rPr sz="1600" spc="325" dirty="0">
                <a:solidFill>
                  <a:srgbClr val="585858"/>
                </a:solidFill>
                <a:latin typeface="Helvetica" panose="020B0604020202020204" pitchFamily="34" charset="0"/>
                <a:cs typeface="Helvetica" panose="020B0604020202020204" pitchFamily="34" charset="0"/>
              </a:rPr>
              <a:t> </a:t>
            </a:r>
            <a:r>
              <a:rPr sz="1600" spc="-50" dirty="0">
                <a:solidFill>
                  <a:srgbClr val="585858"/>
                </a:solidFill>
                <a:latin typeface="Helvetica" panose="020B0604020202020204" pitchFamily="34" charset="0"/>
                <a:cs typeface="Helvetica" panose="020B0604020202020204" pitchFamily="34" charset="0"/>
              </a:rPr>
              <a:t>asset.</a:t>
            </a:r>
            <a:endParaRPr lang="nl-NL" sz="1600" spc="-50" dirty="0">
              <a:solidFill>
                <a:srgbClr val="585858"/>
              </a:solidFill>
              <a:latin typeface="Helvetica" panose="020B0604020202020204" pitchFamily="34" charset="0"/>
              <a:cs typeface="Helvetica" panose="020B0604020202020204" pitchFamily="34" charset="0"/>
            </a:endParaRPr>
          </a:p>
          <a:p>
            <a:pPr marL="297815" marR="5715" indent="-285750" algn="l">
              <a:lnSpc>
                <a:spcPct val="106700"/>
              </a:lnSpc>
              <a:spcBef>
                <a:spcPts val="805"/>
              </a:spcBef>
              <a:buFont typeface="Arial" panose="020B0604020202020204" pitchFamily="34" charset="0"/>
              <a:buChar char="•"/>
              <a:tabLst>
                <a:tab pos="299085" algn="l"/>
              </a:tabLst>
            </a:pPr>
            <a:r>
              <a:rPr sz="1600" spc="-30" dirty="0">
                <a:solidFill>
                  <a:srgbClr val="585858"/>
                </a:solidFill>
                <a:latin typeface="Helvetica" panose="020B0604020202020204" pitchFamily="34" charset="0"/>
                <a:cs typeface="Helvetica" panose="020B0604020202020204" pitchFamily="34" charset="0"/>
              </a:rPr>
              <a:t>French/Spanish</a:t>
            </a:r>
            <a:r>
              <a:rPr sz="1600" spc="-55" dirty="0">
                <a:solidFill>
                  <a:srgbClr val="585858"/>
                </a:solidFill>
                <a:latin typeface="Helvetica" panose="020B0604020202020204" pitchFamily="34" charset="0"/>
                <a:cs typeface="Helvetica" panose="020B0604020202020204" pitchFamily="34" charset="0"/>
              </a:rPr>
              <a:t> </a:t>
            </a:r>
            <a:r>
              <a:rPr sz="1600" dirty="0">
                <a:solidFill>
                  <a:srgbClr val="585858"/>
                </a:solidFill>
                <a:latin typeface="Helvetica" panose="020B0604020202020204" pitchFamily="34" charset="0"/>
                <a:cs typeface="Helvetica" panose="020B0604020202020204" pitchFamily="34" charset="0"/>
              </a:rPr>
              <a:t>is</a:t>
            </a:r>
            <a:r>
              <a:rPr sz="1600" spc="-35" dirty="0">
                <a:solidFill>
                  <a:srgbClr val="585858"/>
                </a:solidFill>
                <a:latin typeface="Helvetica" panose="020B0604020202020204" pitchFamily="34" charset="0"/>
                <a:cs typeface="Helvetica" panose="020B0604020202020204" pitchFamily="34" charset="0"/>
              </a:rPr>
              <a:t> </a:t>
            </a:r>
            <a:r>
              <a:rPr sz="1600" spc="-30" dirty="0">
                <a:solidFill>
                  <a:srgbClr val="585858"/>
                </a:solidFill>
                <a:latin typeface="Helvetica" panose="020B0604020202020204" pitchFamily="34" charset="0"/>
                <a:cs typeface="Helvetica" panose="020B0604020202020204" pitchFamily="34" charset="0"/>
              </a:rPr>
              <a:t>required</a:t>
            </a:r>
            <a:r>
              <a:rPr sz="1600" spc="-40" dirty="0">
                <a:solidFill>
                  <a:srgbClr val="585858"/>
                </a:solidFill>
                <a:latin typeface="Helvetica" panose="020B0604020202020204" pitchFamily="34" charset="0"/>
                <a:cs typeface="Helvetica" panose="020B0604020202020204" pitchFamily="34" charset="0"/>
              </a:rPr>
              <a:t> </a:t>
            </a:r>
            <a:r>
              <a:rPr sz="1600" spc="-20" dirty="0">
                <a:solidFill>
                  <a:srgbClr val="585858"/>
                </a:solidFill>
                <a:latin typeface="Helvetica" panose="020B0604020202020204" pitchFamily="34" charset="0"/>
                <a:cs typeface="Helvetica" panose="020B0604020202020204" pitchFamily="34" charset="0"/>
              </a:rPr>
              <a:t>for</a:t>
            </a:r>
            <a:r>
              <a:rPr sz="1600" spc="-45"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francophone/hispanophone</a:t>
            </a:r>
            <a:r>
              <a:rPr sz="1600" spc="-75" dirty="0">
                <a:solidFill>
                  <a:srgbClr val="585858"/>
                </a:solidFill>
                <a:latin typeface="Helvetica" panose="020B0604020202020204" pitchFamily="34" charset="0"/>
                <a:cs typeface="Helvetica" panose="020B0604020202020204" pitchFamily="34" charset="0"/>
              </a:rPr>
              <a:t> </a:t>
            </a:r>
            <a:r>
              <a:rPr sz="1600" spc="-10" dirty="0">
                <a:solidFill>
                  <a:srgbClr val="585858"/>
                </a:solidFill>
                <a:latin typeface="Helvetica" panose="020B0604020202020204" pitchFamily="34" charset="0"/>
                <a:cs typeface="Helvetica" panose="020B0604020202020204" pitchFamily="34" charset="0"/>
              </a:rPr>
              <a:t>areas.</a:t>
            </a:r>
            <a:endParaRPr lang="nl-NL" sz="1600" spc="-10" dirty="0">
              <a:latin typeface="Helvetica" panose="020B0604020202020204" pitchFamily="34" charset="0"/>
              <a:cs typeface="Helvetica" panose="020B0604020202020204" pitchFamily="34" charset="0"/>
            </a:endParaRPr>
          </a:p>
          <a:p>
            <a:pPr marL="285750" marR="50800" indent="-285750" algn="l">
              <a:lnSpc>
                <a:spcPct val="100000"/>
              </a:lnSpc>
              <a:spcBef>
                <a:spcPts val="145"/>
              </a:spcBef>
              <a:buFont typeface="Arial" panose="020B0604020202020204" pitchFamily="34" charset="0"/>
              <a:buChar char="•"/>
            </a:pPr>
            <a:endParaRPr lang="en-GB" sz="1600" b="1" spc="-10" dirty="0">
              <a:solidFill>
                <a:srgbClr val="585858"/>
              </a:solidFill>
              <a:latin typeface="Helvetica" panose="020B0604020202020204" pitchFamily="34" charset="0"/>
              <a:cs typeface="Helvetica" panose="020B0604020202020204" pitchFamily="34" charset="0"/>
            </a:endParaRPr>
          </a:p>
          <a:p>
            <a:pPr marR="50800" algn="l">
              <a:lnSpc>
                <a:spcPct val="100000"/>
              </a:lnSpc>
              <a:spcBef>
                <a:spcPts val="145"/>
              </a:spcBef>
            </a:pPr>
            <a:r>
              <a:rPr sz="1600" b="1" dirty="0">
                <a:solidFill>
                  <a:srgbClr val="585858"/>
                </a:solidFill>
                <a:latin typeface="Helvetica" panose="020B0604020202020204" pitchFamily="34" charset="0"/>
                <a:cs typeface="Helvetica" panose="020B0604020202020204" pitchFamily="34" charset="0"/>
              </a:rPr>
              <a:t>Selection </a:t>
            </a:r>
            <a:r>
              <a:rPr sz="1600" b="1" spc="-10" dirty="0">
                <a:solidFill>
                  <a:srgbClr val="585858"/>
                </a:solidFill>
                <a:latin typeface="Helvetica" panose="020B0604020202020204" pitchFamily="34" charset="0"/>
                <a:cs typeface="Helvetica" panose="020B0604020202020204" pitchFamily="34" charset="0"/>
              </a:rPr>
              <a:t>Criteria</a:t>
            </a:r>
            <a:endParaRPr sz="1600" dirty="0">
              <a:latin typeface="Helvetica" panose="020B0604020202020204" pitchFamily="34" charset="0"/>
              <a:cs typeface="Helvetica" panose="020B0604020202020204" pitchFamily="34" charset="0"/>
            </a:endParaRPr>
          </a:p>
          <a:p>
            <a:pPr marL="297815" marR="6350" indent="-285750" algn="l">
              <a:lnSpc>
                <a:spcPct val="106700"/>
              </a:lnSpc>
              <a:spcBef>
                <a:spcPts val="805"/>
              </a:spcBef>
              <a:buFont typeface="Arial" panose="020B0604020202020204" pitchFamily="34" charset="0"/>
              <a:buChar char="•"/>
              <a:tabLst>
                <a:tab pos="299085" algn="l"/>
              </a:tabLst>
            </a:pPr>
            <a:r>
              <a:rPr sz="1600" spc="-25" dirty="0">
                <a:solidFill>
                  <a:srgbClr val="585858"/>
                </a:solidFill>
                <a:latin typeface="Helvetica" panose="020B0604020202020204" pitchFamily="34" charset="0"/>
                <a:cs typeface="Helvetica" panose="020B0604020202020204" pitchFamily="34" charset="0"/>
              </a:rPr>
              <a:t>You have proven interest or experience in</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development</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aid 	projects and/or international affairs.</a:t>
            </a:r>
            <a:endParaRPr lang="nl-NL" sz="1600" spc="-25" dirty="0">
              <a:solidFill>
                <a:srgbClr val="585858"/>
              </a:solidFill>
              <a:latin typeface="Helvetica" panose="020B0604020202020204" pitchFamily="34" charset="0"/>
              <a:cs typeface="Helvetica" panose="020B0604020202020204" pitchFamily="34" charset="0"/>
            </a:endParaRPr>
          </a:p>
          <a:p>
            <a:pPr marL="297815" marR="6350" indent="-285750" algn="l">
              <a:lnSpc>
                <a:spcPct val="106700"/>
              </a:lnSpc>
              <a:spcBef>
                <a:spcPts val="805"/>
              </a:spcBef>
              <a:buFont typeface="Arial" panose="020B0604020202020204" pitchFamily="34" charset="0"/>
              <a:buChar char="•"/>
              <a:tabLst>
                <a:tab pos="299085" algn="l"/>
              </a:tabLst>
            </a:pPr>
            <a:r>
              <a:rPr sz="1600" spc="-25" dirty="0">
                <a:solidFill>
                  <a:srgbClr val="585858"/>
                </a:solidFill>
                <a:latin typeface="Helvetica" panose="020B0604020202020204" pitchFamily="34" charset="0"/>
                <a:cs typeface="Helvetica" panose="020B0604020202020204" pitchFamily="34" charset="0"/>
              </a:rPr>
              <a:t>You</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are</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service-minded,</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pro-active</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and</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outgoing	and</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have</a:t>
            </a:r>
            <a:r>
              <a:rPr lang="nl-NL" sz="1600" spc="-25" dirty="0">
                <a:solidFill>
                  <a:srgbClr val="585858"/>
                </a:solidFill>
                <a:latin typeface="Helvetica" panose="020B0604020202020204" pitchFamily="34" charset="0"/>
                <a:cs typeface="Helvetica" panose="020B0604020202020204" pitchFamily="34" charset="0"/>
              </a:rPr>
              <a:t> </a:t>
            </a:r>
            <a:r>
              <a:rPr sz="1600" spc="-25" dirty="0">
                <a:solidFill>
                  <a:srgbClr val="585858"/>
                </a:solidFill>
                <a:latin typeface="Helvetica" panose="020B0604020202020204" pitchFamily="34" charset="0"/>
                <a:cs typeface="Helvetica" panose="020B0604020202020204" pitchFamily="34" charset="0"/>
              </a:rPr>
              <a:t>excellent communication, interpersonal and organisation skills.</a:t>
            </a:r>
          </a:p>
          <a:p>
            <a:pPr marL="297815" marR="8255" indent="-285750" algn="l">
              <a:lnSpc>
                <a:spcPct val="107200"/>
              </a:lnSpc>
              <a:spcBef>
                <a:spcPts val="795"/>
              </a:spcBef>
              <a:buFont typeface="Arial" panose="020B0604020202020204" pitchFamily="34" charset="0"/>
              <a:buChar char="•"/>
              <a:tabLst>
                <a:tab pos="299085" algn="l"/>
              </a:tabLst>
            </a:pPr>
            <a:r>
              <a:rPr sz="1600" spc="-25" dirty="0">
                <a:solidFill>
                  <a:srgbClr val="585858"/>
                </a:solidFill>
                <a:latin typeface="Helvetica" panose="020B0604020202020204" pitchFamily="34" charset="0"/>
                <a:cs typeface="Helvetica" panose="020B0604020202020204" pitchFamily="34" charset="0"/>
              </a:rPr>
              <a:t>Strong IT skills are required (MS Excel and MS Word proficiency</a:t>
            </a:r>
            <a:r>
              <a:rPr lang="nl-NL" sz="1600" spc="-25" dirty="0">
                <a:solidFill>
                  <a:srgbClr val="585858"/>
                </a:solidFill>
                <a:latin typeface="Helvetica" panose="020B0604020202020204" pitchFamily="34" charset="0"/>
                <a:cs typeface="Helvetica" panose="020B0604020202020204" pitchFamily="34" charset="0"/>
              </a:rPr>
              <a:t>.</a:t>
            </a:r>
          </a:p>
          <a:p>
            <a:pPr marL="297815" marR="8255" indent="-285750" algn="l">
              <a:lnSpc>
                <a:spcPct val="107200"/>
              </a:lnSpc>
              <a:spcBef>
                <a:spcPts val="795"/>
              </a:spcBef>
              <a:buFont typeface="Arial" panose="020B0604020202020204" pitchFamily="34" charset="0"/>
              <a:buChar char="•"/>
              <a:tabLst>
                <a:tab pos="299085" algn="l"/>
              </a:tabLst>
            </a:pPr>
            <a:r>
              <a:rPr sz="1600" spc="-25" dirty="0">
                <a:solidFill>
                  <a:srgbClr val="585858"/>
                </a:solidFill>
                <a:latin typeface="Helvetica" panose="020B0604020202020204" pitchFamily="34" charset="0"/>
                <a:cs typeface="Helvetica" panose="020B0604020202020204" pitchFamily="34" charset="0"/>
              </a:rPr>
              <a:t>	Additional digital and marketing skills will be considered an asset.</a:t>
            </a:r>
          </a:p>
        </p:txBody>
      </p:sp>
      <p:sp>
        <p:nvSpPr>
          <p:cNvPr id="11" name="object 11"/>
          <p:cNvSpPr txBox="1"/>
          <p:nvPr/>
        </p:nvSpPr>
        <p:spPr>
          <a:xfrm>
            <a:off x="8881598" y="3200400"/>
            <a:ext cx="2893842" cy="1243289"/>
          </a:xfrm>
          <a:prstGeom prst="rect">
            <a:avLst/>
          </a:prstGeom>
        </p:spPr>
        <p:txBody>
          <a:bodyPr vert="horz" wrap="square" lIns="0" tIns="12065" rIns="0" bIns="0" rtlCol="0">
            <a:spAutoFit/>
          </a:bodyPr>
          <a:lstStyle/>
          <a:p>
            <a:pPr marL="12700" marR="5080" indent="1905" algn="ctr">
              <a:lnSpc>
                <a:spcPct val="100000"/>
              </a:lnSpc>
              <a:spcBef>
                <a:spcPts val="95"/>
              </a:spcBef>
            </a:pPr>
            <a:r>
              <a:rPr sz="1600" spc="-20" dirty="0">
                <a:solidFill>
                  <a:srgbClr val="FFFFFF"/>
                </a:solidFill>
                <a:latin typeface="Helvetica" panose="020B0604020202020204" pitchFamily="34" charset="0"/>
                <a:cs typeface="Helvetica" panose="020B0604020202020204" pitchFamily="34" charset="0"/>
              </a:rPr>
              <a:t>The</a:t>
            </a:r>
            <a:r>
              <a:rPr sz="1600" spc="-95"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Sustainable </a:t>
            </a:r>
            <a:r>
              <a:rPr sz="1600" dirty="0">
                <a:solidFill>
                  <a:srgbClr val="FFFFFF"/>
                </a:solidFill>
                <a:latin typeface="Helvetica" panose="020B0604020202020204" pitchFamily="34" charset="0"/>
                <a:cs typeface="Helvetica" panose="020B0604020202020204" pitchFamily="34" charset="0"/>
              </a:rPr>
              <a:t>Development</a:t>
            </a:r>
            <a:r>
              <a:rPr sz="1600" spc="-105"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Goals</a:t>
            </a:r>
            <a:r>
              <a:rPr sz="1600" spc="-90" dirty="0">
                <a:solidFill>
                  <a:srgbClr val="FFFFFF"/>
                </a:solidFill>
                <a:latin typeface="Helvetica" panose="020B0604020202020204" pitchFamily="34" charset="0"/>
                <a:cs typeface="Helvetica" panose="020B0604020202020204" pitchFamily="34" charset="0"/>
              </a:rPr>
              <a:t> </a:t>
            </a:r>
            <a:r>
              <a:rPr sz="1600" spc="-45" dirty="0">
                <a:solidFill>
                  <a:srgbClr val="FFFFFF"/>
                </a:solidFill>
                <a:latin typeface="Helvetica" panose="020B0604020202020204" pitchFamily="34" charset="0"/>
                <a:cs typeface="Helvetica" panose="020B0604020202020204" pitchFamily="34" charset="0"/>
              </a:rPr>
              <a:t>are </a:t>
            </a:r>
            <a:r>
              <a:rPr sz="1600" dirty="0">
                <a:solidFill>
                  <a:srgbClr val="FFFFFF"/>
                </a:solidFill>
                <a:latin typeface="Helvetica" panose="020B0604020202020204" pitchFamily="34" charset="0"/>
                <a:cs typeface="Helvetica" panose="020B0604020202020204" pitchFamily="34" charset="0"/>
              </a:rPr>
              <a:t>a</a:t>
            </a:r>
            <a:r>
              <a:rPr sz="1600" spc="-60" dirty="0">
                <a:solidFill>
                  <a:srgbClr val="FFFFFF"/>
                </a:solidFill>
                <a:latin typeface="Helvetica" panose="020B0604020202020204" pitchFamily="34" charset="0"/>
                <a:cs typeface="Helvetica" panose="020B0604020202020204" pitchFamily="34" charset="0"/>
              </a:rPr>
              <a:t> </a:t>
            </a:r>
            <a:r>
              <a:rPr sz="1600" spc="-30" dirty="0">
                <a:solidFill>
                  <a:srgbClr val="FFFFFF"/>
                </a:solidFill>
                <a:latin typeface="Helvetica" panose="020B0604020202020204" pitchFamily="34" charset="0"/>
                <a:cs typeface="Helvetica" panose="020B0604020202020204" pitchFamily="34" charset="0"/>
              </a:rPr>
              <a:t>universal</a:t>
            </a:r>
            <a:r>
              <a:rPr sz="1600" spc="-55" dirty="0">
                <a:solidFill>
                  <a:srgbClr val="FFFFFF"/>
                </a:solidFill>
                <a:latin typeface="Helvetica" panose="020B0604020202020204" pitchFamily="34" charset="0"/>
                <a:cs typeface="Helvetica" panose="020B0604020202020204" pitchFamily="34" charset="0"/>
              </a:rPr>
              <a:t> </a:t>
            </a:r>
            <a:r>
              <a:rPr sz="1600" spc="-60" dirty="0">
                <a:solidFill>
                  <a:srgbClr val="FFFFFF"/>
                </a:solidFill>
                <a:latin typeface="Helvetica" panose="020B0604020202020204" pitchFamily="34" charset="0"/>
                <a:cs typeface="Helvetica" panose="020B0604020202020204" pitchFamily="34" charset="0"/>
              </a:rPr>
              <a:t>call </a:t>
            </a:r>
            <a:r>
              <a:rPr sz="1600" spc="-25" dirty="0">
                <a:solidFill>
                  <a:srgbClr val="FFFFFF"/>
                </a:solidFill>
                <a:latin typeface="Helvetica" panose="020B0604020202020204" pitchFamily="34" charset="0"/>
                <a:cs typeface="Helvetica" panose="020B0604020202020204" pitchFamily="34" charset="0"/>
              </a:rPr>
              <a:t>to </a:t>
            </a:r>
            <a:r>
              <a:rPr sz="1600" spc="-20" dirty="0">
                <a:solidFill>
                  <a:srgbClr val="FFFFFF"/>
                </a:solidFill>
                <a:latin typeface="Helvetica" panose="020B0604020202020204" pitchFamily="34" charset="0"/>
                <a:cs typeface="Helvetica" panose="020B0604020202020204" pitchFamily="34" charset="0"/>
              </a:rPr>
              <a:t>action</a:t>
            </a:r>
            <a:r>
              <a:rPr sz="1600" spc="-70"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to</a:t>
            </a:r>
            <a:r>
              <a:rPr sz="1600" spc="-55"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end</a:t>
            </a:r>
            <a:r>
              <a:rPr sz="1600" spc="-65"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poverty, </a:t>
            </a:r>
            <a:r>
              <a:rPr sz="1600" spc="-40" dirty="0">
                <a:solidFill>
                  <a:srgbClr val="FFFFFF"/>
                </a:solidFill>
                <a:latin typeface="Helvetica" panose="020B0604020202020204" pitchFamily="34" charset="0"/>
                <a:cs typeface="Helvetica" panose="020B0604020202020204" pitchFamily="34" charset="0"/>
              </a:rPr>
              <a:t>protect</a:t>
            </a:r>
            <a:r>
              <a:rPr sz="1600" spc="-30" dirty="0">
                <a:solidFill>
                  <a:srgbClr val="FFFFFF"/>
                </a:solidFill>
                <a:latin typeface="Helvetica" panose="020B0604020202020204" pitchFamily="34" charset="0"/>
                <a:cs typeface="Helvetica" panose="020B0604020202020204" pitchFamily="34" charset="0"/>
              </a:rPr>
              <a:t> the</a:t>
            </a:r>
            <a:r>
              <a:rPr sz="1600" spc="-45" dirty="0">
                <a:solidFill>
                  <a:srgbClr val="FFFFFF"/>
                </a:solidFill>
                <a:latin typeface="Helvetica" panose="020B0604020202020204" pitchFamily="34" charset="0"/>
                <a:cs typeface="Helvetica" panose="020B0604020202020204" pitchFamily="34" charset="0"/>
              </a:rPr>
              <a:t> </a:t>
            </a:r>
            <a:r>
              <a:rPr sz="1600" spc="-70" dirty="0">
                <a:solidFill>
                  <a:srgbClr val="FFFFFF"/>
                </a:solidFill>
                <a:latin typeface="Helvetica" panose="020B0604020202020204" pitchFamily="34" charset="0"/>
                <a:cs typeface="Helvetica" panose="020B0604020202020204" pitchFamily="34" charset="0"/>
              </a:rPr>
              <a:t>planet,</a:t>
            </a:r>
            <a:r>
              <a:rPr sz="1600" spc="-55" dirty="0">
                <a:solidFill>
                  <a:srgbClr val="FFFFFF"/>
                </a:solidFill>
                <a:latin typeface="Helvetica" panose="020B0604020202020204" pitchFamily="34" charset="0"/>
                <a:cs typeface="Helvetica" panose="020B0604020202020204" pitchFamily="34" charset="0"/>
              </a:rPr>
              <a:t> </a:t>
            </a:r>
            <a:r>
              <a:rPr sz="1600" spc="-25" dirty="0">
                <a:solidFill>
                  <a:srgbClr val="FFFFFF"/>
                </a:solidFill>
                <a:latin typeface="Helvetica" panose="020B0604020202020204" pitchFamily="34" charset="0"/>
                <a:cs typeface="Helvetica" panose="020B0604020202020204" pitchFamily="34" charset="0"/>
              </a:rPr>
              <a:t>and </a:t>
            </a:r>
            <a:r>
              <a:rPr sz="1600" spc="-10" dirty="0">
                <a:solidFill>
                  <a:srgbClr val="FFFFFF"/>
                </a:solidFill>
                <a:latin typeface="Helvetica" panose="020B0604020202020204" pitchFamily="34" charset="0"/>
                <a:cs typeface="Helvetica" panose="020B0604020202020204" pitchFamily="34" charset="0"/>
              </a:rPr>
              <a:t>ensure</a:t>
            </a:r>
            <a:r>
              <a:rPr sz="1600" spc="-95" dirty="0">
                <a:solidFill>
                  <a:srgbClr val="FFFFFF"/>
                </a:solidFill>
                <a:latin typeface="Helvetica" panose="020B0604020202020204" pitchFamily="34" charset="0"/>
                <a:cs typeface="Helvetica" panose="020B0604020202020204" pitchFamily="34" charset="0"/>
              </a:rPr>
              <a:t> </a:t>
            </a:r>
            <a:r>
              <a:rPr sz="1600" dirty="0">
                <a:solidFill>
                  <a:srgbClr val="FFFFFF"/>
                </a:solidFill>
                <a:latin typeface="Helvetica" panose="020B0604020202020204" pitchFamily="34" charset="0"/>
                <a:cs typeface="Helvetica" panose="020B0604020202020204" pitchFamily="34" charset="0"/>
              </a:rPr>
              <a:t>a</a:t>
            </a:r>
            <a:r>
              <a:rPr sz="1600" spc="-95"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sustainable </a:t>
            </a:r>
            <a:r>
              <a:rPr sz="1600" spc="-55" dirty="0">
                <a:solidFill>
                  <a:srgbClr val="FFFFFF"/>
                </a:solidFill>
                <a:latin typeface="Helvetica" panose="020B0604020202020204" pitchFamily="34" charset="0"/>
                <a:cs typeface="Helvetica" panose="020B0604020202020204" pitchFamily="34" charset="0"/>
              </a:rPr>
              <a:t>future</a:t>
            </a:r>
            <a:r>
              <a:rPr sz="1600" spc="-60" dirty="0">
                <a:solidFill>
                  <a:srgbClr val="FFFFFF"/>
                </a:solidFill>
                <a:latin typeface="Helvetica" panose="020B0604020202020204" pitchFamily="34" charset="0"/>
                <a:cs typeface="Helvetica" panose="020B0604020202020204" pitchFamily="34" charset="0"/>
              </a:rPr>
              <a:t> </a:t>
            </a:r>
            <a:r>
              <a:rPr sz="1600" spc="-10" dirty="0">
                <a:solidFill>
                  <a:srgbClr val="FFFFFF"/>
                </a:solidFill>
                <a:latin typeface="Helvetica" panose="020B0604020202020204" pitchFamily="34" charset="0"/>
                <a:cs typeface="Helvetica" panose="020B0604020202020204" pitchFamily="34" charset="0"/>
              </a:rPr>
              <a:t>for</a:t>
            </a:r>
            <a:r>
              <a:rPr sz="1600" spc="-60" dirty="0">
                <a:solidFill>
                  <a:srgbClr val="FFFFFF"/>
                </a:solidFill>
                <a:latin typeface="Helvetica" panose="020B0604020202020204" pitchFamily="34" charset="0"/>
                <a:cs typeface="Helvetica" panose="020B0604020202020204" pitchFamily="34" charset="0"/>
              </a:rPr>
              <a:t> </a:t>
            </a:r>
            <a:r>
              <a:rPr sz="1600" spc="-20" dirty="0">
                <a:solidFill>
                  <a:srgbClr val="FFFFFF"/>
                </a:solidFill>
                <a:latin typeface="Helvetica" panose="020B0604020202020204" pitchFamily="34" charset="0"/>
                <a:cs typeface="Helvetica" panose="020B0604020202020204" pitchFamily="34" charset="0"/>
              </a:rPr>
              <a:t>all.</a:t>
            </a:r>
            <a:endParaRPr sz="1600" dirty="0">
              <a:latin typeface="Helvetica" panose="020B0604020202020204" pitchFamily="34" charset="0"/>
              <a:cs typeface="Helvetica" panose="020B0604020202020204" pitchFamily="34" charset="0"/>
            </a:endParaRPr>
          </a:p>
        </p:txBody>
      </p:sp>
      <p:pic>
        <p:nvPicPr>
          <p:cNvPr id="12" name="Picture 11" descr="A black background with blue and orange dots&#10;&#10;Description automatically generated">
            <a:extLst>
              <a:ext uri="{FF2B5EF4-FFF2-40B4-BE49-F238E27FC236}">
                <a16:creationId xmlns:a16="http://schemas.microsoft.com/office/drawing/2014/main" id="{79A35EF8-7FEA-39E8-73F4-03AAA47637E6}"/>
              </a:ext>
            </a:extLst>
          </p:cNvPr>
          <p:cNvPicPr>
            <a:picLocks noChangeAspect="1"/>
          </p:cNvPicPr>
          <p:nvPr/>
        </p:nvPicPr>
        <p:blipFill>
          <a:blip r:embed="rId2">
            <a:biLevel thresh="25000"/>
            <a:extLst>
              <a:ext uri="{28A0092B-C50C-407E-A947-70E740481C1C}">
                <a14:useLocalDpi xmlns:a14="http://schemas.microsoft.com/office/drawing/2010/main" val="0"/>
              </a:ext>
            </a:extLst>
          </a:blip>
          <a:stretch>
            <a:fillRect/>
          </a:stretch>
        </p:blipFill>
        <p:spPr>
          <a:xfrm>
            <a:off x="9145758" y="1094075"/>
            <a:ext cx="2365523" cy="148156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858879" y="6418554"/>
            <a:ext cx="77470" cy="141064"/>
          </a:xfrm>
          <a:prstGeom prst="rect">
            <a:avLst/>
          </a:prstGeom>
        </p:spPr>
        <p:txBody>
          <a:bodyPr vert="horz" wrap="square" lIns="0" tIns="0" rIns="0" bIns="0" rtlCol="0">
            <a:spAutoFit/>
          </a:bodyPr>
          <a:lstStyle/>
          <a:p>
            <a:pPr>
              <a:lnSpc>
                <a:spcPts val="1140"/>
              </a:lnSpc>
            </a:pPr>
            <a:r>
              <a:rPr sz="1200" spc="-60" dirty="0">
                <a:solidFill>
                  <a:srgbClr val="888888"/>
                </a:solidFill>
                <a:latin typeface="Helvetica" panose="020B0604020202020204" pitchFamily="34" charset="0"/>
                <a:cs typeface="Helvetica" panose="020B0604020202020204" pitchFamily="34" charset="0"/>
              </a:rPr>
              <a:t>8</a:t>
            </a:r>
            <a:endParaRPr sz="1200">
              <a:latin typeface="Helvetica" panose="020B0604020202020204" pitchFamily="34" charset="0"/>
              <a:cs typeface="Helvetica" panose="020B0604020202020204" pitchFamily="34" charset="0"/>
            </a:endParaRPr>
          </a:p>
        </p:txBody>
      </p:sp>
      <p:sp>
        <p:nvSpPr>
          <p:cNvPr id="3" name="object 3"/>
          <p:cNvSpPr txBox="1">
            <a:spLocks noGrp="1"/>
          </p:cNvSpPr>
          <p:nvPr>
            <p:ph type="title"/>
          </p:nvPr>
        </p:nvSpPr>
        <p:spPr>
          <a:xfrm>
            <a:off x="571500" y="570974"/>
            <a:ext cx="6506845" cy="632224"/>
          </a:xfrm>
          <a:prstGeom prst="rect">
            <a:avLst/>
          </a:prstGeom>
        </p:spPr>
        <p:txBody>
          <a:bodyPr vert="horz" wrap="square" lIns="0" tIns="16510" rIns="0" bIns="0" rtlCol="0">
            <a:spAutoFit/>
          </a:bodyPr>
          <a:lstStyle/>
          <a:p>
            <a:pPr marL="12700">
              <a:lnSpc>
                <a:spcPct val="100000"/>
              </a:lnSpc>
              <a:spcBef>
                <a:spcPts val="130"/>
              </a:spcBef>
            </a:pPr>
            <a:r>
              <a:rPr sz="4000" spc="-145" dirty="0">
                <a:latin typeface="Helvetica" panose="020B0604020202020204" pitchFamily="34" charset="0"/>
                <a:cs typeface="Helvetica" panose="020B0604020202020204" pitchFamily="34" charset="0"/>
              </a:rPr>
              <a:t>YPD</a:t>
            </a:r>
            <a:r>
              <a:rPr sz="4000" spc="-360" dirty="0">
                <a:latin typeface="Helvetica" panose="020B0604020202020204" pitchFamily="34" charset="0"/>
                <a:cs typeface="Helvetica" panose="020B0604020202020204" pitchFamily="34" charset="0"/>
              </a:rPr>
              <a:t> </a:t>
            </a:r>
            <a:r>
              <a:rPr sz="4000" spc="-190" dirty="0">
                <a:latin typeface="Helvetica" panose="020B0604020202020204" pitchFamily="34" charset="0"/>
                <a:cs typeface="Helvetica" panose="020B0604020202020204" pitchFamily="34" charset="0"/>
              </a:rPr>
              <a:t>Selection</a:t>
            </a:r>
            <a:r>
              <a:rPr sz="4000" spc="-290" dirty="0">
                <a:latin typeface="Helvetica" panose="020B0604020202020204" pitchFamily="34" charset="0"/>
                <a:cs typeface="Helvetica" panose="020B0604020202020204" pitchFamily="34" charset="0"/>
              </a:rPr>
              <a:t> </a:t>
            </a:r>
            <a:r>
              <a:rPr sz="4000" spc="-130" dirty="0">
                <a:latin typeface="Helvetica" panose="020B0604020202020204" pitchFamily="34" charset="0"/>
                <a:cs typeface="Helvetica" panose="020B0604020202020204" pitchFamily="34" charset="0"/>
              </a:rPr>
              <a:t>Process</a:t>
            </a:r>
          </a:p>
        </p:txBody>
      </p:sp>
      <p:sp>
        <p:nvSpPr>
          <p:cNvPr id="4" name="object 4"/>
          <p:cNvSpPr txBox="1"/>
          <p:nvPr/>
        </p:nvSpPr>
        <p:spPr>
          <a:xfrm>
            <a:off x="762000" y="1442933"/>
            <a:ext cx="7086600" cy="1473801"/>
          </a:xfrm>
          <a:prstGeom prst="rect">
            <a:avLst/>
          </a:prstGeom>
        </p:spPr>
        <p:txBody>
          <a:bodyPr vert="horz" wrap="square" lIns="0" tIns="13335" rIns="0" bIns="0" rtlCol="0">
            <a:spAutoFit/>
          </a:bodyPr>
          <a:lstStyle/>
          <a:p>
            <a:pPr marL="12700" marR="5080" algn="just">
              <a:lnSpc>
                <a:spcPct val="107000"/>
              </a:lnSpc>
              <a:spcBef>
                <a:spcPts val="105"/>
              </a:spcBef>
            </a:pPr>
            <a:r>
              <a:rPr dirty="0">
                <a:solidFill>
                  <a:srgbClr val="585858"/>
                </a:solidFill>
                <a:latin typeface="Helvetica" panose="020B0604020202020204" pitchFamily="34" charset="0"/>
                <a:cs typeface="Helvetica" panose="020B0604020202020204" pitchFamily="34" charset="0"/>
              </a:rPr>
              <a:t>The selection for the traineeship positions available at the YPD joint Traineeship Programme is carried out </a:t>
            </a:r>
            <a:r>
              <a:rPr lang="nl-NL" dirty="0">
                <a:solidFill>
                  <a:srgbClr val="585858"/>
                </a:solidFill>
                <a:latin typeface="Helvetica" panose="020B0604020202020204" pitchFamily="34" charset="0"/>
                <a:cs typeface="Helvetica" panose="020B0604020202020204" pitchFamily="34" charset="0"/>
              </a:rPr>
              <a:t>on a rolling basis (first </a:t>
            </a:r>
            <a:r>
              <a:rPr lang="nl-NL" dirty="0" err="1">
                <a:solidFill>
                  <a:srgbClr val="585858"/>
                </a:solidFill>
                <a:latin typeface="Helvetica" panose="020B0604020202020204" pitchFamily="34" charset="0"/>
                <a:cs typeface="Helvetica" panose="020B0604020202020204" pitchFamily="34" charset="0"/>
              </a:rPr>
              <a:t>come</a:t>
            </a:r>
            <a:r>
              <a:rPr lang="nl-NL" dirty="0">
                <a:solidFill>
                  <a:srgbClr val="585858"/>
                </a:solidFill>
                <a:latin typeface="Helvetica" panose="020B0604020202020204" pitchFamily="34" charset="0"/>
                <a:cs typeface="Helvetica" panose="020B0604020202020204" pitchFamily="34" charset="0"/>
              </a:rPr>
              <a:t>, first serve), </a:t>
            </a:r>
            <a:r>
              <a:rPr lang="nl-NL" dirty="0" err="1">
                <a:solidFill>
                  <a:srgbClr val="585858"/>
                </a:solidFill>
                <a:latin typeface="Helvetica" panose="020B0604020202020204" pitchFamily="34" charset="0"/>
                <a:cs typeface="Helvetica" panose="020B0604020202020204" pitchFamily="34" charset="0"/>
              </a:rPr>
              <a:t>based</a:t>
            </a:r>
            <a:r>
              <a:rPr lang="nl-NL" dirty="0">
                <a:solidFill>
                  <a:srgbClr val="585858"/>
                </a:solidFill>
                <a:latin typeface="Helvetica" panose="020B0604020202020204" pitchFamily="34" charset="0"/>
                <a:cs typeface="Helvetica" panose="020B0604020202020204" pitchFamily="34" charset="0"/>
              </a:rPr>
              <a:t> </a:t>
            </a:r>
            <a:r>
              <a:rPr dirty="0">
                <a:solidFill>
                  <a:srgbClr val="585858"/>
                </a:solidFill>
                <a:latin typeface="Helvetica" panose="020B0604020202020204" pitchFamily="34" charset="0"/>
                <a:cs typeface="Helvetica" panose="020B0604020202020204" pitchFamily="34" charset="0"/>
              </a:rPr>
              <a:t>on applications received  during  the   competitive  call</a:t>
            </a:r>
            <a:r>
              <a:rPr lang="nl-NL" dirty="0">
                <a:solidFill>
                  <a:srgbClr val="585858"/>
                </a:solidFill>
                <a:latin typeface="Helvetica" panose="020B0604020202020204" pitchFamily="34" charset="0"/>
                <a:cs typeface="Helvetica" panose="020B0604020202020204" pitchFamily="34" charset="0"/>
              </a:rPr>
              <a:t>. The </a:t>
            </a:r>
            <a:r>
              <a:rPr lang="nl-NL" dirty="0" err="1">
                <a:solidFill>
                  <a:srgbClr val="585858"/>
                </a:solidFill>
                <a:latin typeface="Helvetica" panose="020B0604020202020204" pitchFamily="34" charset="0"/>
                <a:cs typeface="Helvetica" panose="020B0604020202020204" pitchFamily="34" charset="0"/>
              </a:rPr>
              <a:t>process</a:t>
            </a:r>
            <a:r>
              <a:rPr lang="nl-NL" dirty="0">
                <a:solidFill>
                  <a:srgbClr val="585858"/>
                </a:solidFill>
                <a:latin typeface="Helvetica" panose="020B0604020202020204" pitchFamily="34" charset="0"/>
                <a:cs typeface="Helvetica" panose="020B0604020202020204" pitchFamily="34" charset="0"/>
              </a:rPr>
              <a:t> </a:t>
            </a:r>
            <a:r>
              <a:rPr dirty="0">
                <a:solidFill>
                  <a:srgbClr val="585858"/>
                </a:solidFill>
                <a:latin typeface="Helvetica" panose="020B0604020202020204" pitchFamily="34" charset="0"/>
                <a:cs typeface="Helvetica" panose="020B0604020202020204" pitchFamily="34" charset="0"/>
              </a:rPr>
              <a:t>involves </a:t>
            </a:r>
            <a:r>
              <a:rPr lang="nl-NL" dirty="0">
                <a:solidFill>
                  <a:srgbClr val="585858"/>
                </a:solidFill>
                <a:latin typeface="Helvetica" panose="020B0604020202020204" pitchFamily="34" charset="0"/>
                <a:cs typeface="Helvetica" panose="020B0604020202020204" pitchFamily="34" charset="0"/>
              </a:rPr>
              <a:t>e</a:t>
            </a:r>
            <a:r>
              <a:rPr dirty="0" err="1">
                <a:solidFill>
                  <a:srgbClr val="585858"/>
                </a:solidFill>
                <a:latin typeface="Helvetica" panose="020B0604020202020204" pitchFamily="34" charset="0"/>
                <a:cs typeface="Helvetica" panose="020B0604020202020204" pitchFamily="34" charset="0"/>
              </a:rPr>
              <a:t>valuati</a:t>
            </a:r>
            <a:r>
              <a:rPr lang="nl-NL" dirty="0" err="1">
                <a:solidFill>
                  <a:srgbClr val="585858"/>
                </a:solidFill>
                <a:latin typeface="Helvetica" panose="020B0604020202020204" pitchFamily="34" charset="0"/>
                <a:cs typeface="Helvetica" panose="020B0604020202020204" pitchFamily="34" charset="0"/>
              </a:rPr>
              <a:t>ng</a:t>
            </a:r>
            <a:r>
              <a:rPr lang="nl-NL" dirty="0">
                <a:solidFill>
                  <a:srgbClr val="585858"/>
                </a:solidFill>
                <a:latin typeface="Helvetica" panose="020B0604020202020204" pitchFamily="34" charset="0"/>
                <a:cs typeface="Helvetica" panose="020B0604020202020204" pitchFamily="34" charset="0"/>
              </a:rPr>
              <a:t> </a:t>
            </a:r>
            <a:r>
              <a:rPr lang="nl-NL" dirty="0" err="1">
                <a:solidFill>
                  <a:srgbClr val="585858"/>
                </a:solidFill>
                <a:latin typeface="Helvetica" panose="020B0604020202020204" pitchFamily="34" charset="0"/>
                <a:cs typeface="Helvetica" panose="020B0604020202020204" pitchFamily="34" charset="0"/>
              </a:rPr>
              <a:t>candidates</a:t>
            </a:r>
            <a:r>
              <a:rPr lang="nl-NL" dirty="0">
                <a:solidFill>
                  <a:srgbClr val="585858"/>
                </a:solidFill>
                <a:latin typeface="Helvetica" panose="020B0604020202020204" pitchFamily="34" charset="0"/>
                <a:cs typeface="Helvetica" panose="020B0604020202020204" pitchFamily="34" charset="0"/>
              </a:rPr>
              <a:t>’</a:t>
            </a:r>
            <a:r>
              <a:rPr dirty="0">
                <a:solidFill>
                  <a:srgbClr val="585858"/>
                </a:solidFill>
                <a:latin typeface="Helvetica" panose="020B0604020202020204" pitchFamily="34" charset="0"/>
                <a:cs typeface="Helvetica" panose="020B0604020202020204" pitchFamily="34" charset="0"/>
              </a:rPr>
              <a:t> </a:t>
            </a:r>
            <a:r>
              <a:rPr b="1" dirty="0">
                <a:solidFill>
                  <a:srgbClr val="585858"/>
                </a:solidFill>
                <a:latin typeface="Helvetica" panose="020B0604020202020204" pitchFamily="34" charset="0"/>
                <a:cs typeface="Helvetica" panose="020B0604020202020204" pitchFamily="34" charset="0"/>
              </a:rPr>
              <a:t>qualifications, skills and motivation</a:t>
            </a:r>
            <a:r>
              <a:rPr dirty="0">
                <a:solidFill>
                  <a:srgbClr val="585858"/>
                </a:solidFill>
                <a:latin typeface="Helvetica" panose="020B0604020202020204" pitchFamily="34" charset="0"/>
                <a:cs typeface="Helvetica" panose="020B0604020202020204" pitchFamily="34" charset="0"/>
              </a:rPr>
              <a:t>.</a:t>
            </a:r>
          </a:p>
        </p:txBody>
      </p:sp>
      <p:sp>
        <p:nvSpPr>
          <p:cNvPr id="5" name="object 5"/>
          <p:cNvSpPr txBox="1"/>
          <p:nvPr/>
        </p:nvSpPr>
        <p:spPr>
          <a:xfrm>
            <a:off x="688340" y="5707481"/>
            <a:ext cx="7160260" cy="583429"/>
          </a:xfrm>
          <a:prstGeom prst="rect">
            <a:avLst/>
          </a:prstGeom>
        </p:spPr>
        <p:txBody>
          <a:bodyPr vert="horz" wrap="square" lIns="0" tIns="12065" rIns="0" bIns="0" rtlCol="0">
            <a:spAutoFit/>
          </a:bodyPr>
          <a:lstStyle/>
          <a:p>
            <a:pPr marL="12700" marR="5080" algn="just">
              <a:lnSpc>
                <a:spcPct val="107000"/>
              </a:lnSpc>
              <a:spcBef>
                <a:spcPts val="105"/>
              </a:spcBef>
              <a:tabLst>
                <a:tab pos="1076325" algn="l"/>
                <a:tab pos="1391920" algn="l"/>
                <a:tab pos="1750060" algn="l"/>
                <a:tab pos="2129155" algn="l"/>
                <a:tab pos="2740660" algn="l"/>
              </a:tabLst>
            </a:pPr>
            <a:r>
              <a:rPr dirty="0">
                <a:solidFill>
                  <a:srgbClr val="585858"/>
                </a:solidFill>
                <a:latin typeface="Helvetica" panose="020B0604020202020204" pitchFamily="34" charset="0"/>
                <a:cs typeface="Helvetica" panose="020B0604020202020204" pitchFamily="34" charset="0"/>
              </a:rPr>
              <a:t>Shortlisted</a:t>
            </a:r>
            <a:r>
              <a:rPr lang="nl-NL" dirty="0">
                <a:solidFill>
                  <a:srgbClr val="585858"/>
                </a:solidFill>
                <a:latin typeface="Helvetica" panose="020B0604020202020204" pitchFamily="34" charset="0"/>
                <a:cs typeface="Helvetica" panose="020B0604020202020204" pitchFamily="34" charset="0"/>
              </a:rPr>
              <a:t> </a:t>
            </a:r>
            <a:r>
              <a:rPr dirty="0">
                <a:solidFill>
                  <a:srgbClr val="585858"/>
                </a:solidFill>
                <a:latin typeface="Helvetica" panose="020B0604020202020204" pitchFamily="34" charset="0"/>
                <a:cs typeface="Helvetica" panose="020B0604020202020204" pitchFamily="34" charset="0"/>
              </a:rPr>
              <a:t>candidates</a:t>
            </a:r>
            <a:r>
              <a:rPr lang="nl-NL" dirty="0">
                <a:solidFill>
                  <a:srgbClr val="585858"/>
                </a:solidFill>
                <a:latin typeface="Helvetica" panose="020B0604020202020204" pitchFamily="34" charset="0"/>
                <a:cs typeface="Helvetica" panose="020B0604020202020204" pitchFamily="34" charset="0"/>
              </a:rPr>
              <a:t> </a:t>
            </a:r>
            <a:r>
              <a:rPr dirty="0">
                <a:solidFill>
                  <a:srgbClr val="585858"/>
                </a:solidFill>
                <a:latin typeface="Helvetica" panose="020B0604020202020204" pitchFamily="34" charset="0"/>
                <a:cs typeface="Helvetica" panose="020B0604020202020204" pitchFamily="34" charset="0"/>
              </a:rPr>
              <a:t>will</a:t>
            </a:r>
            <a:r>
              <a:rPr lang="nl-NL" dirty="0">
                <a:solidFill>
                  <a:srgbClr val="585858"/>
                </a:solidFill>
                <a:latin typeface="Helvetica" panose="020B0604020202020204" pitchFamily="34" charset="0"/>
                <a:cs typeface="Helvetica" panose="020B0604020202020204" pitchFamily="34" charset="0"/>
              </a:rPr>
              <a:t> </a:t>
            </a:r>
            <a:r>
              <a:rPr lang="nl-NL" dirty="0" err="1">
                <a:solidFill>
                  <a:srgbClr val="585858"/>
                </a:solidFill>
                <a:latin typeface="Helvetica" panose="020B0604020202020204" pitchFamily="34" charset="0"/>
                <a:cs typeface="Helvetica" panose="020B0604020202020204" pitchFamily="34" charset="0"/>
              </a:rPr>
              <a:t>be</a:t>
            </a:r>
            <a:r>
              <a:rPr lang="nl-NL" dirty="0">
                <a:solidFill>
                  <a:srgbClr val="585858"/>
                </a:solidFill>
                <a:latin typeface="Helvetica" panose="020B0604020202020204" pitchFamily="34" charset="0"/>
                <a:cs typeface="Helvetica" panose="020B0604020202020204" pitchFamily="34" charset="0"/>
              </a:rPr>
              <a:t> </a:t>
            </a:r>
            <a:r>
              <a:rPr lang="nl-NL" dirty="0" err="1">
                <a:solidFill>
                  <a:srgbClr val="585858"/>
                </a:solidFill>
                <a:latin typeface="Helvetica" panose="020B0604020202020204" pitchFamily="34" charset="0"/>
                <a:cs typeface="Helvetica" panose="020B0604020202020204" pitchFamily="34" charset="0"/>
              </a:rPr>
              <a:t>contacted</a:t>
            </a:r>
            <a:r>
              <a:rPr lang="nl-NL" dirty="0">
                <a:solidFill>
                  <a:srgbClr val="585858"/>
                </a:solidFill>
                <a:latin typeface="Helvetica" panose="020B0604020202020204" pitchFamily="34" charset="0"/>
                <a:cs typeface="Helvetica" panose="020B0604020202020204" pitchFamily="34" charset="0"/>
              </a:rPr>
              <a:t> </a:t>
            </a:r>
            <a:r>
              <a:rPr lang="nl-NL" dirty="0" err="1">
                <a:solidFill>
                  <a:srgbClr val="585858"/>
                </a:solidFill>
                <a:latin typeface="Helvetica" panose="020B0604020202020204" pitchFamily="34" charset="0"/>
                <a:cs typeface="Helvetica" panose="020B0604020202020204" pitchFamily="34" charset="0"/>
              </a:rPr>
              <a:t>by</a:t>
            </a:r>
            <a:r>
              <a:rPr lang="nl-NL" dirty="0">
                <a:solidFill>
                  <a:srgbClr val="585858"/>
                </a:solidFill>
                <a:latin typeface="Helvetica" panose="020B0604020202020204" pitchFamily="34" charset="0"/>
                <a:cs typeface="Helvetica" panose="020B0604020202020204" pitchFamily="34" charset="0"/>
              </a:rPr>
              <a:t> </a:t>
            </a:r>
            <a:r>
              <a:rPr lang="nl-NL" dirty="0" err="1">
                <a:solidFill>
                  <a:srgbClr val="585858"/>
                </a:solidFill>
                <a:latin typeface="Helvetica" panose="020B0604020202020204" pitchFamily="34" charset="0"/>
                <a:cs typeface="Helvetica" panose="020B0604020202020204" pitchFamily="34" charset="0"/>
              </a:rPr>
              <a:t>the</a:t>
            </a:r>
            <a:r>
              <a:rPr lang="nl-NL" dirty="0">
                <a:solidFill>
                  <a:srgbClr val="585858"/>
                </a:solidFill>
                <a:latin typeface="Helvetica" panose="020B0604020202020204" pitchFamily="34" charset="0"/>
                <a:cs typeface="Helvetica" panose="020B0604020202020204" pitchFamily="34" charset="0"/>
              </a:rPr>
              <a:t> </a:t>
            </a:r>
            <a:r>
              <a:rPr dirty="0">
                <a:solidFill>
                  <a:srgbClr val="585858"/>
                </a:solidFill>
                <a:latin typeface="Helvetica" panose="020B0604020202020204" pitchFamily="34" charset="0"/>
                <a:cs typeface="Helvetica" panose="020B0604020202020204" pitchFamily="34" charset="0"/>
              </a:rPr>
              <a:t>selection</a:t>
            </a:r>
            <a:r>
              <a:rPr lang="nl-NL" dirty="0">
                <a:solidFill>
                  <a:srgbClr val="585858"/>
                </a:solidFill>
                <a:latin typeface="Helvetica" panose="020B0604020202020204" pitchFamily="34" charset="0"/>
                <a:cs typeface="Helvetica" panose="020B0604020202020204" pitchFamily="34" charset="0"/>
              </a:rPr>
              <a:t> </a:t>
            </a:r>
            <a:r>
              <a:rPr dirty="0">
                <a:solidFill>
                  <a:srgbClr val="585858"/>
                </a:solidFill>
                <a:latin typeface="Helvetica" panose="020B0604020202020204" pitchFamily="34" charset="0"/>
                <a:cs typeface="Helvetica" panose="020B0604020202020204" pitchFamily="34" charset="0"/>
              </a:rPr>
              <a:t>team</a:t>
            </a:r>
            <a:r>
              <a:rPr lang="nl-NL" dirty="0">
                <a:solidFill>
                  <a:srgbClr val="585858"/>
                </a:solidFill>
                <a:latin typeface="Helvetica" panose="020B0604020202020204" pitchFamily="34" charset="0"/>
                <a:cs typeface="Helvetica" panose="020B0604020202020204" pitchFamily="34" charset="0"/>
              </a:rPr>
              <a:t> for a preliminary interview.</a:t>
            </a:r>
            <a:endParaRPr dirty="0">
              <a:solidFill>
                <a:srgbClr val="585858"/>
              </a:solidFill>
              <a:latin typeface="Helvetica" panose="020B0604020202020204" pitchFamily="34" charset="0"/>
              <a:cs typeface="Helvetica" panose="020B0604020202020204" pitchFamily="34" charset="0"/>
            </a:endParaRPr>
          </a:p>
        </p:txBody>
      </p:sp>
      <p:pic>
        <p:nvPicPr>
          <p:cNvPr id="9" name="object 9"/>
          <p:cNvPicPr/>
          <p:nvPr/>
        </p:nvPicPr>
        <p:blipFill>
          <a:blip r:embed="rId3" cstate="print"/>
          <a:stretch>
            <a:fillRect/>
          </a:stretch>
        </p:blipFill>
        <p:spPr>
          <a:xfrm>
            <a:off x="2629662" y="2948105"/>
            <a:ext cx="3351276" cy="2466962"/>
          </a:xfrm>
          <a:prstGeom prst="rect">
            <a:avLst/>
          </a:prstGeom>
        </p:spPr>
      </p:pic>
      <p:grpSp>
        <p:nvGrpSpPr>
          <p:cNvPr id="10" name="object 10"/>
          <p:cNvGrpSpPr/>
          <p:nvPr/>
        </p:nvGrpSpPr>
        <p:grpSpPr>
          <a:xfrm>
            <a:off x="8326308" y="0"/>
            <a:ext cx="3941891" cy="6858000"/>
            <a:chOff x="8334756" y="0"/>
            <a:chExt cx="3837940" cy="6858000"/>
          </a:xfrm>
        </p:grpSpPr>
        <p:sp>
          <p:nvSpPr>
            <p:cNvPr id="11" name="object 11"/>
            <p:cNvSpPr/>
            <p:nvPr/>
          </p:nvSpPr>
          <p:spPr>
            <a:xfrm>
              <a:off x="8334756" y="0"/>
              <a:ext cx="3837940" cy="6858000"/>
            </a:xfrm>
            <a:custGeom>
              <a:avLst/>
              <a:gdLst/>
              <a:ahLst/>
              <a:cxnLst/>
              <a:rect l="l" t="t" r="r" b="b"/>
              <a:pathLst>
                <a:path w="3837940" h="6858000">
                  <a:moveTo>
                    <a:pt x="3837432" y="0"/>
                  </a:moveTo>
                  <a:lnTo>
                    <a:pt x="0" y="0"/>
                  </a:lnTo>
                  <a:lnTo>
                    <a:pt x="0" y="6858000"/>
                  </a:lnTo>
                  <a:lnTo>
                    <a:pt x="3837432" y="6858000"/>
                  </a:lnTo>
                  <a:lnTo>
                    <a:pt x="3837432" y="0"/>
                  </a:lnTo>
                  <a:close/>
                </a:path>
              </a:pathLst>
            </a:custGeom>
            <a:solidFill>
              <a:srgbClr val="2BA6AA"/>
            </a:solidFill>
          </p:spPr>
          <p:txBody>
            <a:bodyPr wrap="square" lIns="0" tIns="0" rIns="0" bIns="0" rtlCol="0"/>
            <a:lstStyle/>
            <a:p>
              <a:endParaRPr/>
            </a:p>
          </p:txBody>
        </p:sp>
        <p:sp>
          <p:nvSpPr>
            <p:cNvPr id="13" name="object 13"/>
            <p:cNvSpPr/>
            <p:nvPr/>
          </p:nvSpPr>
          <p:spPr>
            <a:xfrm>
              <a:off x="8542020" y="1203198"/>
              <a:ext cx="3420110" cy="5218938"/>
            </a:xfrm>
            <a:custGeom>
              <a:avLst/>
              <a:gdLst/>
              <a:ahLst/>
              <a:cxnLst/>
              <a:rect l="l" t="t" r="r" b="b"/>
              <a:pathLst>
                <a:path w="3420109" h="5570220">
                  <a:moveTo>
                    <a:pt x="3419855" y="0"/>
                  </a:moveTo>
                  <a:lnTo>
                    <a:pt x="0" y="0"/>
                  </a:lnTo>
                  <a:lnTo>
                    <a:pt x="0" y="5570220"/>
                  </a:lnTo>
                  <a:lnTo>
                    <a:pt x="3419855" y="5570220"/>
                  </a:lnTo>
                  <a:lnTo>
                    <a:pt x="3419855" y="0"/>
                  </a:lnTo>
                  <a:close/>
                </a:path>
              </a:pathLst>
            </a:custGeom>
            <a:solidFill>
              <a:srgbClr val="FABB43"/>
            </a:solidFill>
            <a:ln>
              <a:noFill/>
            </a:ln>
          </p:spPr>
          <p:txBody>
            <a:bodyPr wrap="square" lIns="0" tIns="0" rIns="0" bIns="0" rtlCol="0"/>
            <a:lstStyle/>
            <a:p>
              <a:endParaRPr/>
            </a:p>
          </p:txBody>
        </p:sp>
        <p:sp>
          <p:nvSpPr>
            <p:cNvPr id="14" name="object 14"/>
            <p:cNvSpPr/>
            <p:nvPr/>
          </p:nvSpPr>
          <p:spPr>
            <a:xfrm>
              <a:off x="8542020" y="1203198"/>
              <a:ext cx="3420110" cy="5218938"/>
            </a:xfrm>
            <a:custGeom>
              <a:avLst/>
              <a:gdLst/>
              <a:ahLst/>
              <a:cxnLst/>
              <a:rect l="l" t="t" r="r" b="b"/>
              <a:pathLst>
                <a:path w="3420109" h="5570220">
                  <a:moveTo>
                    <a:pt x="0" y="5570220"/>
                  </a:moveTo>
                  <a:lnTo>
                    <a:pt x="3419855" y="5570220"/>
                  </a:lnTo>
                  <a:lnTo>
                    <a:pt x="3419855" y="0"/>
                  </a:lnTo>
                  <a:lnTo>
                    <a:pt x="0" y="0"/>
                  </a:lnTo>
                  <a:lnTo>
                    <a:pt x="0" y="5570220"/>
                  </a:lnTo>
                  <a:close/>
                </a:path>
              </a:pathLst>
            </a:custGeom>
            <a:ln w="12700">
              <a:solidFill>
                <a:srgbClr val="6A4E17"/>
              </a:solidFill>
            </a:ln>
          </p:spPr>
          <p:txBody>
            <a:bodyPr wrap="square" lIns="0" tIns="0" rIns="0" bIns="0" rtlCol="0"/>
            <a:lstStyle/>
            <a:p>
              <a:endParaRPr/>
            </a:p>
          </p:txBody>
        </p:sp>
      </p:grpSp>
      <p:sp>
        <p:nvSpPr>
          <p:cNvPr id="15" name="object 15"/>
          <p:cNvSpPr txBox="1"/>
          <p:nvPr/>
        </p:nvSpPr>
        <p:spPr>
          <a:xfrm>
            <a:off x="9293732" y="1351120"/>
            <a:ext cx="1906144" cy="925894"/>
          </a:xfrm>
          <a:prstGeom prst="rect">
            <a:avLst/>
          </a:prstGeom>
        </p:spPr>
        <p:txBody>
          <a:bodyPr vert="horz" wrap="square" lIns="0" tIns="12700" rIns="0" bIns="0" rtlCol="0">
            <a:spAutoFit/>
          </a:bodyPr>
          <a:lstStyle/>
          <a:p>
            <a:pPr marL="635" algn="ctr">
              <a:lnSpc>
                <a:spcPct val="100000"/>
              </a:lnSpc>
              <a:spcBef>
                <a:spcPts val="100"/>
              </a:spcBef>
            </a:pPr>
            <a:r>
              <a:rPr sz="1800" b="1" spc="-10" dirty="0">
                <a:solidFill>
                  <a:srgbClr val="FFFFFF"/>
                </a:solidFill>
                <a:latin typeface="Helvetica" panose="020B0604020202020204" pitchFamily="34" charset="0"/>
                <a:cs typeface="Helvetica" panose="020B0604020202020204" pitchFamily="34" charset="0"/>
              </a:rPr>
              <a:t>TIMELINE</a:t>
            </a:r>
            <a:endParaRPr sz="1800" dirty="0">
              <a:latin typeface="Helvetica" panose="020B0604020202020204" pitchFamily="34" charset="0"/>
              <a:cs typeface="Helvetica" panose="020B0604020202020204" pitchFamily="34" charset="0"/>
            </a:endParaRPr>
          </a:p>
          <a:p>
            <a:pPr marL="49530" algn="ctr">
              <a:lnSpc>
                <a:spcPct val="100000"/>
              </a:lnSpc>
              <a:spcBef>
                <a:spcPts val="1550"/>
              </a:spcBef>
            </a:pPr>
            <a:r>
              <a:rPr lang="it-IT" sz="1400" b="1" dirty="0">
                <a:solidFill>
                  <a:srgbClr val="FFFFFF"/>
                </a:solidFill>
                <a:latin typeface="Helvetica" panose="020B0604020202020204" pitchFamily="34" charset="0"/>
                <a:cs typeface="Helvetica" panose="020B0604020202020204" pitchFamily="34" charset="0"/>
              </a:rPr>
              <a:t>March – Early May</a:t>
            </a:r>
            <a:endParaRPr lang="it-IT" sz="1400" b="1" dirty="0">
              <a:latin typeface="Helvetica" panose="020B0604020202020204" pitchFamily="34" charset="0"/>
              <a:cs typeface="Helvetica" panose="020B0604020202020204" pitchFamily="34" charset="0"/>
            </a:endParaRPr>
          </a:p>
          <a:p>
            <a:pPr algn="ctr">
              <a:lnSpc>
                <a:spcPct val="100000"/>
              </a:lnSpc>
            </a:pPr>
            <a:r>
              <a:rPr lang="it-IT" sz="1400" b="1" spc="-30" dirty="0">
                <a:solidFill>
                  <a:srgbClr val="FFFFFF"/>
                </a:solidFill>
                <a:latin typeface="Helvetica" panose="020B0604020202020204" pitchFamily="34" charset="0"/>
                <a:cs typeface="Helvetica" panose="020B0604020202020204" pitchFamily="34" charset="0"/>
              </a:rPr>
              <a:t>Call</a:t>
            </a:r>
            <a:r>
              <a:rPr lang="it-IT" sz="1400" b="1" spc="-80" dirty="0">
                <a:solidFill>
                  <a:srgbClr val="FFFFFF"/>
                </a:solidFill>
                <a:latin typeface="Helvetica" panose="020B0604020202020204" pitchFamily="34" charset="0"/>
                <a:cs typeface="Helvetica" panose="020B0604020202020204" pitchFamily="34" charset="0"/>
              </a:rPr>
              <a:t> </a:t>
            </a:r>
            <a:r>
              <a:rPr lang="it-IT" sz="1400" b="1" spc="-10" dirty="0">
                <a:solidFill>
                  <a:srgbClr val="FFFFFF"/>
                </a:solidFill>
                <a:latin typeface="Helvetica" panose="020B0604020202020204" pitchFamily="34" charset="0"/>
                <a:cs typeface="Helvetica" panose="020B0604020202020204" pitchFamily="34" charset="0"/>
              </a:rPr>
              <a:t>for</a:t>
            </a:r>
            <a:r>
              <a:rPr lang="it-IT" sz="1400" b="1" spc="-95" dirty="0">
                <a:solidFill>
                  <a:srgbClr val="FFFFFF"/>
                </a:solidFill>
                <a:latin typeface="Helvetica" panose="020B0604020202020204" pitchFamily="34" charset="0"/>
                <a:cs typeface="Helvetica" panose="020B0604020202020204" pitchFamily="34" charset="0"/>
              </a:rPr>
              <a:t> </a:t>
            </a:r>
            <a:r>
              <a:rPr lang="it-IT" sz="1400" b="1" spc="-10" dirty="0">
                <a:solidFill>
                  <a:srgbClr val="FFFFFF"/>
                </a:solidFill>
                <a:latin typeface="Helvetica" panose="020B0604020202020204" pitchFamily="34" charset="0"/>
                <a:cs typeface="Helvetica" panose="020B0604020202020204" pitchFamily="34" charset="0"/>
              </a:rPr>
              <a:t>Applications</a:t>
            </a:r>
            <a:endParaRPr lang="it-IT" sz="1400" b="1" dirty="0">
              <a:latin typeface="Helvetica" panose="020B0604020202020204" pitchFamily="34" charset="0"/>
              <a:cs typeface="Helvetica" panose="020B0604020202020204" pitchFamily="34" charset="0"/>
            </a:endParaRPr>
          </a:p>
        </p:txBody>
      </p:sp>
      <p:sp>
        <p:nvSpPr>
          <p:cNvPr id="16" name="object 16"/>
          <p:cNvSpPr txBox="1"/>
          <p:nvPr/>
        </p:nvSpPr>
        <p:spPr>
          <a:xfrm>
            <a:off x="8805035" y="2253808"/>
            <a:ext cx="2877185" cy="453390"/>
          </a:xfrm>
          <a:prstGeom prst="rect">
            <a:avLst/>
          </a:prstGeom>
        </p:spPr>
        <p:txBody>
          <a:bodyPr vert="horz" wrap="square" lIns="0" tIns="13335" rIns="0" bIns="0" rtlCol="0">
            <a:spAutoFit/>
          </a:bodyPr>
          <a:lstStyle/>
          <a:p>
            <a:pPr algn="ctr">
              <a:lnSpc>
                <a:spcPct val="100000"/>
              </a:lnSpc>
              <a:spcBef>
                <a:spcPts val="105"/>
              </a:spcBef>
            </a:pPr>
            <a:r>
              <a:rPr sz="1400" b="1" spc="-55" dirty="0">
                <a:solidFill>
                  <a:srgbClr val="FFFFFF"/>
                </a:solidFill>
                <a:latin typeface="Helvetica" panose="020B0604020202020204" pitchFamily="34" charset="0"/>
                <a:cs typeface="Helvetica" panose="020B0604020202020204" pitchFamily="34" charset="0"/>
              </a:rPr>
              <a:t>F</a:t>
            </a:r>
            <a:r>
              <a:rPr sz="1400" spc="-55" dirty="0">
                <a:solidFill>
                  <a:srgbClr val="FFFFFF"/>
                </a:solidFill>
                <a:latin typeface="Helvetica" panose="020B0604020202020204" pitchFamily="34" charset="0"/>
                <a:cs typeface="Helvetica" panose="020B0604020202020204" pitchFamily="34" charset="0"/>
              </a:rPr>
              <a:t>irst</a:t>
            </a:r>
            <a:r>
              <a:rPr sz="1400" spc="-25"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assessment</a:t>
            </a:r>
            <a:r>
              <a:rPr sz="1400" spc="-10"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and</a:t>
            </a:r>
            <a:r>
              <a:rPr sz="1400" spc="-15" dirty="0">
                <a:solidFill>
                  <a:srgbClr val="FFFFFF"/>
                </a:solidFill>
                <a:latin typeface="Helvetica" panose="020B0604020202020204" pitchFamily="34" charset="0"/>
                <a:cs typeface="Helvetica" panose="020B0604020202020204" pitchFamily="34" charset="0"/>
              </a:rPr>
              <a:t> </a:t>
            </a:r>
            <a:r>
              <a:rPr sz="1400" spc="-30" dirty="0">
                <a:solidFill>
                  <a:srgbClr val="FFFFFF"/>
                </a:solidFill>
                <a:latin typeface="Helvetica" panose="020B0604020202020204" pitchFamily="34" charset="0"/>
                <a:cs typeface="Helvetica" panose="020B0604020202020204" pitchFamily="34" charset="0"/>
              </a:rPr>
              <a:t>interviews </a:t>
            </a:r>
            <a:r>
              <a:rPr sz="1400" spc="-20" dirty="0">
                <a:solidFill>
                  <a:srgbClr val="FFFFFF"/>
                </a:solidFill>
                <a:latin typeface="Helvetica" panose="020B0604020202020204" pitchFamily="34" charset="0"/>
                <a:cs typeface="Helvetica" panose="020B0604020202020204" pitchFamily="34" charset="0"/>
              </a:rPr>
              <a:t>with</a:t>
            </a:r>
            <a:endParaRPr sz="1400" dirty="0">
              <a:latin typeface="Helvetica" panose="020B0604020202020204" pitchFamily="34" charset="0"/>
              <a:cs typeface="Helvetica" panose="020B0604020202020204" pitchFamily="34" charset="0"/>
            </a:endParaRPr>
          </a:p>
          <a:p>
            <a:pPr marL="3810" algn="ctr">
              <a:lnSpc>
                <a:spcPct val="100000"/>
              </a:lnSpc>
            </a:pPr>
            <a:r>
              <a:rPr sz="1400" spc="-25" dirty="0">
                <a:solidFill>
                  <a:srgbClr val="FFFFFF"/>
                </a:solidFill>
                <a:latin typeface="Helvetica" panose="020B0604020202020204" pitchFamily="34" charset="0"/>
                <a:cs typeface="Helvetica" panose="020B0604020202020204" pitchFamily="34" charset="0"/>
              </a:rPr>
              <a:t>preselected</a:t>
            </a:r>
            <a:r>
              <a:rPr sz="1400" spc="-30" dirty="0">
                <a:solidFill>
                  <a:srgbClr val="FFFFFF"/>
                </a:solidFill>
                <a:latin typeface="Helvetica" panose="020B0604020202020204" pitchFamily="34" charset="0"/>
                <a:cs typeface="Helvetica" panose="020B0604020202020204" pitchFamily="34" charset="0"/>
              </a:rPr>
              <a:t> </a:t>
            </a:r>
            <a:r>
              <a:rPr sz="1400" spc="-10" dirty="0">
                <a:solidFill>
                  <a:srgbClr val="FFFFFF"/>
                </a:solidFill>
                <a:latin typeface="Helvetica" panose="020B0604020202020204" pitchFamily="34" charset="0"/>
                <a:cs typeface="Helvetica" panose="020B0604020202020204" pitchFamily="34" charset="0"/>
              </a:rPr>
              <a:t>candidates</a:t>
            </a:r>
            <a:endParaRPr sz="1400" dirty="0">
              <a:latin typeface="Helvetica" panose="020B0604020202020204" pitchFamily="34" charset="0"/>
              <a:cs typeface="Helvetica" panose="020B0604020202020204" pitchFamily="34" charset="0"/>
            </a:endParaRPr>
          </a:p>
        </p:txBody>
      </p:sp>
      <p:sp>
        <p:nvSpPr>
          <p:cNvPr id="17" name="object 17"/>
          <p:cNvSpPr txBox="1"/>
          <p:nvPr/>
        </p:nvSpPr>
        <p:spPr>
          <a:xfrm>
            <a:off x="8717217" y="2844680"/>
            <a:ext cx="3163187" cy="2827056"/>
          </a:xfrm>
          <a:prstGeom prst="rect">
            <a:avLst/>
          </a:prstGeom>
        </p:spPr>
        <p:txBody>
          <a:bodyPr vert="horz" wrap="square" lIns="0" tIns="13335" rIns="0" bIns="0" rtlCol="0">
            <a:spAutoFit/>
          </a:bodyPr>
          <a:lstStyle/>
          <a:p>
            <a:pPr algn="ctr">
              <a:lnSpc>
                <a:spcPct val="100000"/>
              </a:lnSpc>
              <a:spcBef>
                <a:spcPts val="105"/>
              </a:spcBef>
            </a:pPr>
            <a:r>
              <a:rPr lang="it-IT" sz="1400" b="1" dirty="0">
                <a:solidFill>
                  <a:srgbClr val="FFFFFF"/>
                </a:solidFill>
                <a:latin typeface="Helvetica" panose="020B0604020202020204" pitchFamily="34" charset="0"/>
                <a:cs typeface="Helvetica" panose="020B0604020202020204" pitchFamily="34" charset="0"/>
              </a:rPr>
              <a:t>April-June</a:t>
            </a:r>
            <a:endParaRPr sz="1400" dirty="0">
              <a:latin typeface="Helvetica" panose="020B0604020202020204" pitchFamily="34" charset="0"/>
              <a:cs typeface="Helvetica" panose="020B0604020202020204" pitchFamily="34" charset="0"/>
            </a:endParaRPr>
          </a:p>
          <a:p>
            <a:pPr marL="12700" marR="5080" indent="-2540" algn="ctr">
              <a:lnSpc>
                <a:spcPct val="100000"/>
              </a:lnSpc>
            </a:pPr>
            <a:r>
              <a:rPr sz="1400" spc="-20" dirty="0">
                <a:solidFill>
                  <a:srgbClr val="FFFFFF"/>
                </a:solidFill>
                <a:latin typeface="Helvetica" panose="020B0604020202020204" pitchFamily="34" charset="0"/>
                <a:cs typeface="Helvetica" panose="020B0604020202020204" pitchFamily="34" charset="0"/>
              </a:rPr>
              <a:t>Selection</a:t>
            </a:r>
            <a:r>
              <a:rPr sz="1400" spc="-35"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of</a:t>
            </a:r>
            <a:r>
              <a:rPr sz="1400" spc="-10" dirty="0">
                <a:solidFill>
                  <a:srgbClr val="FFFFFF"/>
                </a:solidFill>
                <a:latin typeface="Helvetica" panose="020B0604020202020204" pitchFamily="34" charset="0"/>
                <a:cs typeface="Helvetica" panose="020B0604020202020204" pitchFamily="34" charset="0"/>
              </a:rPr>
              <a:t> candidates</a:t>
            </a:r>
            <a:r>
              <a:rPr sz="1400" spc="-35"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and</a:t>
            </a:r>
            <a:r>
              <a:rPr sz="1400" spc="-30"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2</a:t>
            </a:r>
            <a:r>
              <a:rPr lang="nl-NL" sz="1400" baseline="30000" dirty="0">
                <a:solidFill>
                  <a:srgbClr val="FFFFFF"/>
                </a:solidFill>
                <a:latin typeface="Helvetica" panose="020B0604020202020204" pitchFamily="34" charset="0"/>
                <a:cs typeface="Helvetica" panose="020B0604020202020204" pitchFamily="34" charset="0"/>
              </a:rPr>
              <a:t>nd</a:t>
            </a:r>
            <a:r>
              <a:rPr lang="nl-NL" sz="1400" dirty="0">
                <a:solidFill>
                  <a:srgbClr val="FFFFFF"/>
                </a:solidFill>
                <a:latin typeface="Helvetica" panose="020B0604020202020204" pitchFamily="34" charset="0"/>
                <a:cs typeface="Helvetica" panose="020B0604020202020204" pitchFamily="34" charset="0"/>
              </a:rPr>
              <a:t> </a:t>
            </a:r>
            <a:r>
              <a:rPr sz="1400" spc="-20" dirty="0">
                <a:solidFill>
                  <a:srgbClr val="FFFFFF"/>
                </a:solidFill>
                <a:latin typeface="Helvetica" panose="020B0604020202020204" pitchFamily="34" charset="0"/>
                <a:cs typeface="Helvetica" panose="020B0604020202020204" pitchFamily="34" charset="0"/>
              </a:rPr>
              <a:t>round</a:t>
            </a:r>
            <a:r>
              <a:rPr lang="nl-NL" sz="1400" spc="-20"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of</a:t>
            </a:r>
            <a:r>
              <a:rPr sz="1400" spc="-45" dirty="0">
                <a:solidFill>
                  <a:srgbClr val="FFFFFF"/>
                </a:solidFill>
                <a:latin typeface="Helvetica" panose="020B0604020202020204" pitchFamily="34" charset="0"/>
                <a:cs typeface="Helvetica" panose="020B0604020202020204" pitchFamily="34" charset="0"/>
              </a:rPr>
              <a:t> </a:t>
            </a:r>
            <a:r>
              <a:rPr sz="1400" spc="-30" dirty="0">
                <a:solidFill>
                  <a:srgbClr val="FFFFFF"/>
                </a:solidFill>
                <a:latin typeface="Helvetica" panose="020B0604020202020204" pitchFamily="34" charset="0"/>
                <a:cs typeface="Helvetica" panose="020B0604020202020204" pitchFamily="34" charset="0"/>
              </a:rPr>
              <a:t>interviews</a:t>
            </a:r>
            <a:r>
              <a:rPr sz="1400" spc="-50" dirty="0">
                <a:solidFill>
                  <a:srgbClr val="FFFFFF"/>
                </a:solidFill>
                <a:latin typeface="Helvetica" panose="020B0604020202020204" pitchFamily="34" charset="0"/>
                <a:cs typeface="Helvetica" panose="020B0604020202020204" pitchFamily="34" charset="0"/>
              </a:rPr>
              <a:t> </a:t>
            </a:r>
            <a:r>
              <a:rPr sz="1400" spc="-40" dirty="0">
                <a:solidFill>
                  <a:srgbClr val="FFFFFF"/>
                </a:solidFill>
                <a:latin typeface="Helvetica" panose="020B0604020202020204" pitchFamily="34" charset="0"/>
                <a:cs typeface="Helvetica" panose="020B0604020202020204" pitchFamily="34" charset="0"/>
              </a:rPr>
              <a:t>with</a:t>
            </a:r>
            <a:r>
              <a:rPr sz="1400" spc="-60" dirty="0">
                <a:solidFill>
                  <a:srgbClr val="FFFFFF"/>
                </a:solidFill>
                <a:latin typeface="Helvetica" panose="020B0604020202020204" pitchFamily="34" charset="0"/>
                <a:cs typeface="Helvetica" panose="020B0604020202020204" pitchFamily="34" charset="0"/>
              </a:rPr>
              <a:t> </a:t>
            </a:r>
            <a:r>
              <a:rPr lang="nl-NL" sz="1400" spc="-10" dirty="0" err="1">
                <a:solidFill>
                  <a:srgbClr val="FFFFFF"/>
                </a:solidFill>
                <a:latin typeface="Helvetica" panose="020B0604020202020204" pitchFamily="34" charset="0"/>
                <a:cs typeface="Helvetica" panose="020B0604020202020204" pitchFamily="34" charset="0"/>
              </a:rPr>
              <a:t>potential</a:t>
            </a:r>
            <a:r>
              <a:rPr lang="nl-NL" sz="1400" spc="-10"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host</a:t>
            </a:r>
            <a:r>
              <a:rPr sz="1400" spc="-25" dirty="0">
                <a:solidFill>
                  <a:srgbClr val="FFFFFF"/>
                </a:solidFill>
                <a:latin typeface="Helvetica" panose="020B0604020202020204" pitchFamily="34" charset="0"/>
                <a:cs typeface="Helvetica" panose="020B0604020202020204" pitchFamily="34" charset="0"/>
              </a:rPr>
              <a:t> </a:t>
            </a:r>
            <a:r>
              <a:rPr sz="1400" spc="-10" dirty="0" err="1">
                <a:solidFill>
                  <a:srgbClr val="FFFFFF"/>
                </a:solidFill>
                <a:latin typeface="Helvetica" panose="020B0604020202020204" pitchFamily="34" charset="0"/>
                <a:cs typeface="Helvetica" panose="020B0604020202020204" pitchFamily="34" charset="0"/>
              </a:rPr>
              <a:t>organisations</a:t>
            </a:r>
            <a:endParaRPr lang="nl-NL" sz="1400" spc="-10" dirty="0">
              <a:solidFill>
                <a:srgbClr val="FFFFFF"/>
              </a:solidFill>
              <a:latin typeface="Helvetica" panose="020B0604020202020204" pitchFamily="34" charset="0"/>
              <a:cs typeface="Helvetica" panose="020B0604020202020204" pitchFamily="34" charset="0"/>
            </a:endParaRPr>
          </a:p>
          <a:p>
            <a:pPr marL="12700" marR="5080" indent="-2540" algn="ctr">
              <a:lnSpc>
                <a:spcPct val="100000"/>
              </a:lnSpc>
            </a:pPr>
            <a:endParaRPr sz="1400" b="1" dirty="0">
              <a:solidFill>
                <a:schemeClr val="bg1"/>
              </a:solidFill>
              <a:latin typeface="Helvetica" panose="020B0604020202020204" pitchFamily="34" charset="0"/>
              <a:cs typeface="Helvetica" panose="020B0604020202020204" pitchFamily="34" charset="0"/>
            </a:endParaRPr>
          </a:p>
          <a:p>
            <a:pPr marL="635" algn="ctr">
              <a:lnSpc>
                <a:spcPct val="100000"/>
              </a:lnSpc>
            </a:pPr>
            <a:r>
              <a:rPr lang="it-IT" sz="1400" b="1" dirty="0">
                <a:solidFill>
                  <a:schemeClr val="bg1"/>
                </a:solidFill>
                <a:latin typeface="Helvetica" panose="020B0604020202020204" pitchFamily="34" charset="0"/>
                <a:cs typeface="Helvetica" panose="020B0604020202020204" pitchFamily="34" charset="0"/>
              </a:rPr>
              <a:t>April-July</a:t>
            </a:r>
            <a:endParaRPr sz="1400" b="1" dirty="0">
              <a:solidFill>
                <a:schemeClr val="bg1"/>
              </a:solidFill>
              <a:latin typeface="Helvetica" panose="020B0604020202020204" pitchFamily="34" charset="0"/>
              <a:cs typeface="Helvetica" panose="020B0604020202020204" pitchFamily="34" charset="0"/>
            </a:endParaRPr>
          </a:p>
          <a:p>
            <a:pPr marL="74930" marR="69850" indent="1905" algn="ctr">
              <a:lnSpc>
                <a:spcPct val="100000"/>
              </a:lnSpc>
              <a:spcBef>
                <a:spcPts val="5"/>
              </a:spcBef>
            </a:pPr>
            <a:r>
              <a:rPr sz="1400" dirty="0">
                <a:solidFill>
                  <a:srgbClr val="FFFFFF"/>
                </a:solidFill>
                <a:latin typeface="Helvetica" panose="020B0604020202020204" pitchFamily="34" charset="0"/>
                <a:cs typeface="Helvetica" panose="020B0604020202020204" pitchFamily="34" charset="0"/>
              </a:rPr>
              <a:t>Securing </a:t>
            </a:r>
            <a:r>
              <a:rPr sz="1400" spc="-10" dirty="0">
                <a:solidFill>
                  <a:srgbClr val="FFFFFF"/>
                </a:solidFill>
                <a:latin typeface="Helvetica" panose="020B0604020202020204" pitchFamily="34" charset="0"/>
                <a:cs typeface="Helvetica" panose="020B0604020202020204" pitchFamily="34" charset="0"/>
              </a:rPr>
              <a:t>adequate</a:t>
            </a:r>
            <a:r>
              <a:rPr sz="1400" spc="5" dirty="0">
                <a:solidFill>
                  <a:srgbClr val="FFFFFF"/>
                </a:solidFill>
                <a:latin typeface="Helvetica" panose="020B0604020202020204" pitchFamily="34" charset="0"/>
                <a:cs typeface="Helvetica" panose="020B0604020202020204" pitchFamily="34" charset="0"/>
              </a:rPr>
              <a:t> </a:t>
            </a:r>
            <a:r>
              <a:rPr sz="1400" dirty="0">
                <a:solidFill>
                  <a:srgbClr val="FFFFFF"/>
                </a:solidFill>
                <a:latin typeface="Helvetica" panose="020B0604020202020204" pitchFamily="34" charset="0"/>
                <a:cs typeface="Helvetica" panose="020B0604020202020204" pitchFamily="34" charset="0"/>
              </a:rPr>
              <a:t>funding</a:t>
            </a:r>
            <a:r>
              <a:rPr sz="1400" spc="-20" dirty="0">
                <a:solidFill>
                  <a:srgbClr val="FFFFFF"/>
                </a:solidFill>
                <a:latin typeface="Helvetica" panose="020B0604020202020204" pitchFamily="34" charset="0"/>
                <a:cs typeface="Helvetica" panose="020B0604020202020204" pitchFamily="34" charset="0"/>
              </a:rPr>
              <a:t> </a:t>
            </a:r>
            <a:endParaRPr lang="nl-NL" sz="1400" spc="-20" dirty="0">
              <a:solidFill>
                <a:srgbClr val="FFFFFF"/>
              </a:solidFill>
              <a:latin typeface="Helvetica" panose="020B0604020202020204" pitchFamily="34" charset="0"/>
              <a:cs typeface="Helvetica" panose="020B0604020202020204" pitchFamily="34" charset="0"/>
            </a:endParaRPr>
          </a:p>
          <a:p>
            <a:pPr marL="74930" marR="69850" indent="1905" algn="ctr">
              <a:lnSpc>
                <a:spcPct val="100000"/>
              </a:lnSpc>
              <a:spcBef>
                <a:spcPts val="5"/>
              </a:spcBef>
            </a:pPr>
            <a:r>
              <a:rPr sz="1400" spc="-25" dirty="0">
                <a:solidFill>
                  <a:srgbClr val="FFFFFF"/>
                </a:solidFill>
                <a:latin typeface="Helvetica" panose="020B0604020202020204" pitchFamily="34" charset="0"/>
                <a:cs typeface="Helvetica" panose="020B0604020202020204" pitchFamily="34" charset="0"/>
              </a:rPr>
              <a:t>(in </a:t>
            </a:r>
            <a:r>
              <a:rPr sz="1400" dirty="0">
                <a:solidFill>
                  <a:srgbClr val="FFFFFF"/>
                </a:solidFill>
                <a:latin typeface="Helvetica" panose="020B0604020202020204" pitchFamily="34" charset="0"/>
                <a:cs typeface="Helvetica" panose="020B0604020202020204" pitchFamily="34" charset="0"/>
              </a:rPr>
              <a:t>cooperation</a:t>
            </a:r>
            <a:r>
              <a:rPr sz="1400" spc="-105" dirty="0">
                <a:solidFill>
                  <a:srgbClr val="FFFFFF"/>
                </a:solidFill>
                <a:latin typeface="Helvetica" panose="020B0604020202020204" pitchFamily="34" charset="0"/>
                <a:cs typeface="Helvetica" panose="020B0604020202020204" pitchFamily="34" charset="0"/>
              </a:rPr>
              <a:t> </a:t>
            </a:r>
            <a:r>
              <a:rPr sz="1400" spc="-40" dirty="0">
                <a:solidFill>
                  <a:srgbClr val="FFFFFF"/>
                </a:solidFill>
                <a:latin typeface="Helvetica" panose="020B0604020202020204" pitchFamily="34" charset="0"/>
                <a:cs typeface="Helvetica" panose="020B0604020202020204" pitchFamily="34" charset="0"/>
              </a:rPr>
              <a:t>with</a:t>
            </a:r>
            <a:r>
              <a:rPr sz="1400" spc="-70" dirty="0">
                <a:solidFill>
                  <a:srgbClr val="FFFFFF"/>
                </a:solidFill>
                <a:latin typeface="Helvetica" panose="020B0604020202020204" pitchFamily="34" charset="0"/>
                <a:cs typeface="Helvetica" panose="020B0604020202020204" pitchFamily="34" charset="0"/>
              </a:rPr>
              <a:t> </a:t>
            </a:r>
            <a:r>
              <a:rPr sz="1400" spc="-10" dirty="0">
                <a:solidFill>
                  <a:srgbClr val="FFFFFF"/>
                </a:solidFill>
                <a:latin typeface="Helvetica" panose="020B0604020202020204" pitchFamily="34" charset="0"/>
                <a:cs typeface="Helvetica" panose="020B0604020202020204" pitchFamily="34" charset="0"/>
              </a:rPr>
              <a:t>the</a:t>
            </a:r>
            <a:r>
              <a:rPr sz="1400" spc="-55" dirty="0">
                <a:solidFill>
                  <a:srgbClr val="FFFFFF"/>
                </a:solidFill>
                <a:latin typeface="Helvetica" panose="020B0604020202020204" pitchFamily="34" charset="0"/>
                <a:cs typeface="Helvetica" panose="020B0604020202020204" pitchFamily="34" charset="0"/>
              </a:rPr>
              <a:t> </a:t>
            </a:r>
            <a:r>
              <a:rPr sz="1400" spc="-25" dirty="0">
                <a:solidFill>
                  <a:srgbClr val="FFFFFF"/>
                </a:solidFill>
                <a:latin typeface="Helvetica" panose="020B0604020202020204" pitchFamily="34" charset="0"/>
                <a:cs typeface="Helvetica" panose="020B0604020202020204" pitchFamily="34" charset="0"/>
              </a:rPr>
              <a:t>selected</a:t>
            </a:r>
            <a:r>
              <a:rPr lang="nl-NL" sz="1400" spc="-25" dirty="0">
                <a:solidFill>
                  <a:srgbClr val="FFFFFF"/>
                </a:solidFill>
                <a:latin typeface="Helvetica" panose="020B0604020202020204" pitchFamily="34" charset="0"/>
                <a:cs typeface="Helvetica" panose="020B0604020202020204" pitchFamily="34" charset="0"/>
              </a:rPr>
              <a:t> </a:t>
            </a:r>
            <a:r>
              <a:rPr sz="1400" spc="-25" dirty="0">
                <a:solidFill>
                  <a:srgbClr val="FFFFFF"/>
                </a:solidFill>
                <a:latin typeface="Helvetica" panose="020B0604020202020204" pitchFamily="34" charset="0"/>
                <a:cs typeface="Helvetica" panose="020B0604020202020204" pitchFamily="34" charset="0"/>
              </a:rPr>
              <a:t>trainees)</a:t>
            </a:r>
            <a:endParaRPr sz="1400" dirty="0">
              <a:latin typeface="Helvetica" panose="020B0604020202020204" pitchFamily="34" charset="0"/>
              <a:cs typeface="Helvetica" panose="020B0604020202020204" pitchFamily="34" charset="0"/>
            </a:endParaRPr>
          </a:p>
          <a:p>
            <a:pPr>
              <a:lnSpc>
                <a:spcPct val="100000"/>
              </a:lnSpc>
              <a:spcBef>
                <a:spcPts val="50"/>
              </a:spcBef>
            </a:pPr>
            <a:endParaRPr sz="1400" dirty="0">
              <a:latin typeface="Helvetica" panose="020B0604020202020204" pitchFamily="34" charset="0"/>
              <a:cs typeface="Helvetica" panose="020B0604020202020204" pitchFamily="34" charset="0"/>
            </a:endParaRPr>
          </a:p>
          <a:p>
            <a:pPr marL="635" algn="ctr">
              <a:lnSpc>
                <a:spcPct val="100000"/>
              </a:lnSpc>
              <a:spcBef>
                <a:spcPts val="5"/>
              </a:spcBef>
            </a:pPr>
            <a:r>
              <a:rPr lang="it-IT" sz="1400" b="1" spc="-25" dirty="0">
                <a:solidFill>
                  <a:srgbClr val="FFFFFF"/>
                </a:solidFill>
                <a:latin typeface="Helvetica" panose="020B0604020202020204" pitchFamily="34" charset="0"/>
                <a:cs typeface="Helvetica" panose="020B0604020202020204" pitchFamily="34" charset="0"/>
              </a:rPr>
              <a:t>June - August</a:t>
            </a:r>
            <a:endParaRPr sz="1400" dirty="0">
              <a:latin typeface="Helvetica" panose="020B0604020202020204" pitchFamily="34" charset="0"/>
              <a:cs typeface="Helvetica" panose="020B0604020202020204" pitchFamily="34" charset="0"/>
            </a:endParaRPr>
          </a:p>
          <a:p>
            <a:pPr marL="290195" marR="284480" algn="ctr">
              <a:lnSpc>
                <a:spcPct val="100000"/>
              </a:lnSpc>
            </a:pPr>
            <a:r>
              <a:rPr sz="1400" spc="-25" dirty="0">
                <a:solidFill>
                  <a:srgbClr val="FFFFFF"/>
                </a:solidFill>
                <a:latin typeface="Helvetica" panose="020B0604020202020204" pitchFamily="34" charset="0"/>
                <a:cs typeface="Helvetica" panose="020B0604020202020204" pitchFamily="34" charset="0"/>
              </a:rPr>
              <a:t>Preparation</a:t>
            </a:r>
            <a:r>
              <a:rPr sz="1400" spc="-85" dirty="0">
                <a:solidFill>
                  <a:srgbClr val="FFFFFF"/>
                </a:solidFill>
                <a:latin typeface="Helvetica" panose="020B0604020202020204" pitchFamily="34" charset="0"/>
                <a:cs typeface="Helvetica" panose="020B0604020202020204" pitchFamily="34" charset="0"/>
              </a:rPr>
              <a:t> </a:t>
            </a:r>
            <a:r>
              <a:rPr sz="1400" spc="-10" dirty="0">
                <a:solidFill>
                  <a:srgbClr val="FFFFFF"/>
                </a:solidFill>
                <a:latin typeface="Helvetica" panose="020B0604020202020204" pitchFamily="34" charset="0"/>
                <a:cs typeface="Helvetica" panose="020B0604020202020204" pitchFamily="34" charset="0"/>
              </a:rPr>
              <a:t>for</a:t>
            </a:r>
            <a:r>
              <a:rPr sz="1400" spc="-50" dirty="0">
                <a:solidFill>
                  <a:srgbClr val="FFFFFF"/>
                </a:solidFill>
                <a:latin typeface="Helvetica" panose="020B0604020202020204" pitchFamily="34" charset="0"/>
                <a:cs typeface="Helvetica" panose="020B0604020202020204" pitchFamily="34" charset="0"/>
              </a:rPr>
              <a:t> </a:t>
            </a:r>
            <a:r>
              <a:rPr sz="1400" spc="-20" dirty="0">
                <a:solidFill>
                  <a:srgbClr val="FFFFFF"/>
                </a:solidFill>
                <a:latin typeface="Helvetica" panose="020B0604020202020204" pitchFamily="34" charset="0"/>
                <a:cs typeface="Helvetica" panose="020B0604020202020204" pitchFamily="34" charset="0"/>
              </a:rPr>
              <a:t>departure</a:t>
            </a:r>
            <a:r>
              <a:rPr sz="1400" spc="-40" dirty="0">
                <a:solidFill>
                  <a:srgbClr val="FFFFFF"/>
                </a:solidFill>
                <a:latin typeface="Helvetica" panose="020B0604020202020204" pitchFamily="34" charset="0"/>
                <a:cs typeface="Helvetica" panose="020B0604020202020204" pitchFamily="34" charset="0"/>
              </a:rPr>
              <a:t> </a:t>
            </a:r>
            <a:r>
              <a:rPr sz="1400" spc="-35" dirty="0">
                <a:solidFill>
                  <a:srgbClr val="FFFFFF"/>
                </a:solidFill>
                <a:latin typeface="Helvetica" panose="020B0604020202020204" pitchFamily="34" charset="0"/>
                <a:cs typeface="Helvetica" panose="020B0604020202020204" pitchFamily="34" charset="0"/>
              </a:rPr>
              <a:t>(flights, </a:t>
            </a:r>
            <a:r>
              <a:rPr sz="1400" spc="-10" dirty="0">
                <a:solidFill>
                  <a:srgbClr val="FFFFFF"/>
                </a:solidFill>
                <a:latin typeface="Helvetica" panose="020B0604020202020204" pitchFamily="34" charset="0"/>
                <a:cs typeface="Helvetica" panose="020B0604020202020204" pitchFamily="34" charset="0"/>
              </a:rPr>
              <a:t>accommodation,</a:t>
            </a:r>
            <a:r>
              <a:rPr sz="1400" spc="-85" dirty="0">
                <a:solidFill>
                  <a:srgbClr val="FFFFFF"/>
                </a:solidFill>
                <a:latin typeface="Helvetica" panose="020B0604020202020204" pitchFamily="34" charset="0"/>
                <a:cs typeface="Helvetica" panose="020B0604020202020204" pitchFamily="34" charset="0"/>
              </a:rPr>
              <a:t> </a:t>
            </a:r>
            <a:r>
              <a:rPr sz="1400" spc="-10" dirty="0">
                <a:solidFill>
                  <a:srgbClr val="FFFFFF"/>
                </a:solidFill>
                <a:latin typeface="Helvetica" panose="020B0604020202020204" pitchFamily="34" charset="0"/>
                <a:cs typeface="Helvetica" panose="020B0604020202020204" pitchFamily="34" charset="0"/>
              </a:rPr>
              <a:t>visa</a:t>
            </a:r>
            <a:r>
              <a:rPr sz="1400" spc="-60" dirty="0">
                <a:solidFill>
                  <a:srgbClr val="FFFFFF"/>
                </a:solidFill>
                <a:latin typeface="Helvetica" panose="020B0604020202020204" pitchFamily="34" charset="0"/>
                <a:cs typeface="Helvetica" panose="020B0604020202020204" pitchFamily="34" charset="0"/>
              </a:rPr>
              <a:t> </a:t>
            </a:r>
            <a:r>
              <a:rPr sz="1400" spc="-20" dirty="0">
                <a:solidFill>
                  <a:srgbClr val="FFFFFF"/>
                </a:solidFill>
                <a:latin typeface="Helvetica" panose="020B0604020202020204" pitchFamily="34" charset="0"/>
                <a:cs typeface="Helvetica" panose="020B0604020202020204" pitchFamily="34" charset="0"/>
              </a:rPr>
              <a:t>etc.)</a:t>
            </a:r>
            <a:endParaRPr sz="1400" dirty="0">
              <a:latin typeface="Helvetica" panose="020B0604020202020204" pitchFamily="34" charset="0"/>
              <a:cs typeface="Helvetica" panose="020B0604020202020204" pitchFamily="34" charset="0"/>
            </a:endParaRPr>
          </a:p>
        </p:txBody>
      </p:sp>
      <p:sp>
        <p:nvSpPr>
          <p:cNvPr id="18" name="object 18"/>
          <p:cNvSpPr txBox="1"/>
          <p:nvPr/>
        </p:nvSpPr>
        <p:spPr>
          <a:xfrm>
            <a:off x="9397746" y="5786363"/>
            <a:ext cx="1802130" cy="452755"/>
          </a:xfrm>
          <a:prstGeom prst="rect">
            <a:avLst/>
          </a:prstGeom>
        </p:spPr>
        <p:txBody>
          <a:bodyPr vert="horz" wrap="square" lIns="0" tIns="12700" rIns="0" bIns="0" rtlCol="0">
            <a:spAutoFit/>
          </a:bodyPr>
          <a:lstStyle/>
          <a:p>
            <a:pPr algn="ctr">
              <a:lnSpc>
                <a:spcPct val="100000"/>
              </a:lnSpc>
              <a:spcBef>
                <a:spcPts val="100"/>
              </a:spcBef>
            </a:pPr>
            <a:r>
              <a:rPr lang="it-IT" sz="1400" b="1" dirty="0">
                <a:solidFill>
                  <a:srgbClr val="FFFFFF"/>
                </a:solidFill>
                <a:latin typeface="Helvetica" panose="020B0604020202020204" pitchFamily="34" charset="0"/>
                <a:cs typeface="Helvetica" panose="020B0604020202020204" pitchFamily="34" charset="0"/>
              </a:rPr>
              <a:t>September</a:t>
            </a:r>
            <a:r>
              <a:rPr sz="1400" b="1" dirty="0">
                <a:solidFill>
                  <a:srgbClr val="FFFFFF"/>
                </a:solidFill>
                <a:latin typeface="Helvetica" panose="020B0604020202020204" pitchFamily="34" charset="0"/>
                <a:cs typeface="Helvetica" panose="020B0604020202020204" pitchFamily="34" charset="0"/>
              </a:rPr>
              <a:t>-</a:t>
            </a:r>
            <a:r>
              <a:rPr sz="1400" b="1" spc="-5" dirty="0">
                <a:solidFill>
                  <a:srgbClr val="FFFFFF"/>
                </a:solidFill>
                <a:latin typeface="Helvetica" panose="020B0604020202020204" pitchFamily="34" charset="0"/>
                <a:cs typeface="Helvetica" panose="020B0604020202020204" pitchFamily="34" charset="0"/>
              </a:rPr>
              <a:t> </a:t>
            </a:r>
            <a:r>
              <a:rPr lang="it-IT" sz="1400" b="1" dirty="0">
                <a:solidFill>
                  <a:srgbClr val="FFFFFF"/>
                </a:solidFill>
                <a:latin typeface="Helvetica" panose="020B0604020202020204" pitchFamily="34" charset="0"/>
                <a:cs typeface="Helvetica" panose="020B0604020202020204" pitchFamily="34" charset="0"/>
              </a:rPr>
              <a:t>February</a:t>
            </a:r>
            <a:endParaRPr sz="1400" dirty="0">
              <a:latin typeface="Helvetica" panose="020B0604020202020204" pitchFamily="34" charset="0"/>
              <a:cs typeface="Helvetica" panose="020B0604020202020204" pitchFamily="34" charset="0"/>
            </a:endParaRPr>
          </a:p>
          <a:p>
            <a:pPr algn="ctr">
              <a:lnSpc>
                <a:spcPct val="100000"/>
              </a:lnSpc>
            </a:pPr>
            <a:r>
              <a:rPr sz="1400" spc="-10" dirty="0">
                <a:solidFill>
                  <a:srgbClr val="FFFFFF"/>
                </a:solidFill>
                <a:latin typeface="Helvetica" panose="020B0604020202020204" pitchFamily="34" charset="0"/>
                <a:cs typeface="Helvetica" panose="020B0604020202020204" pitchFamily="34" charset="0"/>
              </a:rPr>
              <a:t>Traineeship</a:t>
            </a:r>
            <a:endParaRPr sz="1400" dirty="0">
              <a:latin typeface="Helvetica" panose="020B0604020202020204" pitchFamily="34" charset="0"/>
              <a:cs typeface="Helvetica" panose="020B0604020202020204" pitchFamily="34" charset="0"/>
            </a:endParaRPr>
          </a:p>
        </p:txBody>
      </p:sp>
      <p:pic>
        <p:nvPicPr>
          <p:cNvPr id="20" name="Picture 2">
            <a:extLst>
              <a:ext uri="{FF2B5EF4-FFF2-40B4-BE49-F238E27FC236}">
                <a16:creationId xmlns:a16="http://schemas.microsoft.com/office/drawing/2014/main" id="{1BF89ADD-1344-1A0D-BBC1-EC8F36927D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3519" y="-868204"/>
            <a:ext cx="2974172" cy="29741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520</TotalTime>
  <Words>1062</Words>
  <Application>Microsoft Office PowerPoint</Application>
  <PresentationFormat>Widescreen</PresentationFormat>
  <Paragraphs>122</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Calibri</vt:lpstr>
      <vt:lpstr>Helvetica</vt:lpstr>
      <vt:lpstr>Leelawadee UI</vt:lpstr>
      <vt:lpstr>Trebuchet MS</vt:lpstr>
      <vt:lpstr>Office Theme</vt:lpstr>
      <vt:lpstr>PowerPoint Presentation</vt:lpstr>
      <vt:lpstr>What is it?</vt:lpstr>
      <vt:lpstr>YPD Objectives</vt:lpstr>
      <vt:lpstr>ICA World Foundation</vt:lpstr>
      <vt:lpstr>PowerPoint Presentation</vt:lpstr>
      <vt:lpstr>Young Professionals in Development</vt:lpstr>
      <vt:lpstr>Young Professionals in Development</vt:lpstr>
      <vt:lpstr>Who can apply?</vt:lpstr>
      <vt:lpstr>YPD Selection Process</vt:lpstr>
      <vt:lpstr>Young Professionals in Development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Lapo Degl'Innocenti</dc:creator>
  <cp:lastModifiedBy>Simona Comin</cp:lastModifiedBy>
  <cp:revision>10</cp:revision>
  <dcterms:created xsi:type="dcterms:W3CDTF">2024-10-31T13:47:52Z</dcterms:created>
  <dcterms:modified xsi:type="dcterms:W3CDTF">2025-01-28T08:50:24Z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2024-03-18T00:00:00Z</vt:filetime>
  </property>
  <property fmtid="{D5CDD505-2E9C-101B-9397-08002B2CF9AE}" pid="3" name="Creator">
    <vt:lpwstr>Microsoft® PowerPoint® for Microsoft 365</vt:lpwstr>
  </property>
  <property fmtid="{D5CDD505-2E9C-101B-9397-08002B2CF9AE}" pid="4" name="LastSaved">
    <vt:filetime>2024-10-31T00:00:00Z</vt:filetime>
  </property>
  <property fmtid="{D5CDD505-2E9C-101B-9397-08002B2CF9AE}" pid="5" name="Producer">
    <vt:lpwstr>Microsoft® PowerPoint® for Microsoft 365</vt:lpwstr>
  </property>
</Properties>
</file>