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69" r:id="rId2"/>
    <p:sldId id="286" r:id="rId3"/>
    <p:sldId id="270" r:id="rId4"/>
    <p:sldId id="271" r:id="rId5"/>
    <p:sldId id="258" r:id="rId6"/>
    <p:sldId id="277" r:id="rId7"/>
    <p:sldId id="264" r:id="rId8"/>
    <p:sldId id="265" r:id="rId9"/>
    <p:sldId id="266" r:id="rId10"/>
    <p:sldId id="262" r:id="rId11"/>
    <p:sldId id="276" r:id="rId12"/>
    <p:sldId id="312" r:id="rId13"/>
    <p:sldId id="313" r:id="rId14"/>
    <p:sldId id="314" r:id="rId15"/>
    <p:sldId id="315" r:id="rId16"/>
    <p:sldId id="316" r:id="rId17"/>
    <p:sldId id="295" r:id="rId18"/>
    <p:sldId id="292" r:id="rId19"/>
    <p:sldId id="310" r:id="rId20"/>
    <p:sldId id="293" r:id="rId21"/>
    <p:sldId id="294" r:id="rId22"/>
    <p:sldId id="298" r:id="rId23"/>
    <p:sldId id="299" r:id="rId24"/>
    <p:sldId id="297" r:id="rId25"/>
    <p:sldId id="296" r:id="rId26"/>
    <p:sldId id="301" r:id="rId27"/>
    <p:sldId id="300" r:id="rId28"/>
    <p:sldId id="288" r:id="rId29"/>
    <p:sldId id="280" r:id="rId30"/>
    <p:sldId id="289" r:id="rId31"/>
    <p:sldId id="302" r:id="rId32"/>
    <p:sldId id="303" r:id="rId33"/>
    <p:sldId id="281" r:id="rId34"/>
    <p:sldId id="291" r:id="rId35"/>
    <p:sldId id="261" r:id="rId36"/>
    <p:sldId id="304" r:id="rId37"/>
    <p:sldId id="306" r:id="rId38"/>
    <p:sldId id="307" r:id="rId39"/>
    <p:sldId id="290" r:id="rId40"/>
    <p:sldId id="279" r:id="rId41"/>
    <p:sldId id="278" r:id="rId42"/>
    <p:sldId id="283" r:id="rId43"/>
    <p:sldId id="282" r:id="rId44"/>
    <p:sldId id="308" r:id="rId45"/>
    <p:sldId id="309" r:id="rId46"/>
    <p:sldId id="311" r:id="rId47"/>
    <p:sldId id="257" r:id="rId48"/>
    <p:sldId id="305" r:id="rId49"/>
    <p:sldId id="317" r:id="rId50"/>
    <p:sldId id="318" r:id="rId51"/>
    <p:sldId id="319" r:id="rId52"/>
    <p:sldId id="260" r:id="rId53"/>
  </p:sldIdLst>
  <p:sldSz cx="9144000" cy="6858000" type="screen4x3"/>
  <p:notesSz cx="7099300" cy="10234613"/>
  <p:defaultTex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78" autoAdjust="0"/>
    <p:restoredTop sz="86420" autoAdjust="0"/>
  </p:normalViewPr>
  <p:slideViewPr>
    <p:cSldViewPr>
      <p:cViewPr varScale="1">
        <p:scale>
          <a:sx n="106" d="100"/>
          <a:sy n="106" d="100"/>
        </p:scale>
        <p:origin x="-630" y="-90"/>
      </p:cViewPr>
      <p:guideLst>
        <p:guide orient="horz" pos="2160"/>
        <p:guide pos="2880"/>
      </p:guideLst>
    </p:cSldViewPr>
  </p:slideViewPr>
  <p:outlineViewPr>
    <p:cViewPr>
      <p:scale>
        <a:sx n="33" d="100"/>
        <a:sy n="33" d="100"/>
      </p:scale>
      <p:origin x="210" y="0"/>
    </p:cViewPr>
  </p:outlineViewPr>
  <p:notesTextViewPr>
    <p:cViewPr>
      <p:scale>
        <a:sx n="100" d="100"/>
        <a:sy n="100" d="100"/>
      </p:scale>
      <p:origin x="0" y="0"/>
    </p:cViewPr>
  </p:notesTextViewPr>
  <p:sorterViewPr>
    <p:cViewPr varScale="1">
      <p:scale>
        <a:sx n="1" d="1"/>
        <a:sy n="1" d="1"/>
      </p:scale>
      <p:origin x="0" y="1873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Arial" charset="0"/>
              </a:defRPr>
            </a:lvl1pPr>
          </a:lstStyle>
          <a:p>
            <a:pPr>
              <a:defRPr/>
            </a:pPr>
            <a:endParaRPr lang="it-IT"/>
          </a:p>
        </p:txBody>
      </p:sp>
      <p:sp>
        <p:nvSpPr>
          <p:cNvPr id="3" name="Segnaposto data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Arial" charset="0"/>
              </a:defRPr>
            </a:lvl1pPr>
          </a:lstStyle>
          <a:p>
            <a:pPr>
              <a:defRPr/>
            </a:pPr>
            <a:fld id="{F07524B4-E237-4BB4-A973-3577D6DB1092}" type="datetimeFigureOut">
              <a:rPr lang="it-IT"/>
              <a:pPr>
                <a:defRPr/>
              </a:pPr>
              <a:t>01/11/2009</a:t>
            </a:fld>
            <a:endParaRPr lang="it-IT"/>
          </a:p>
        </p:txBody>
      </p:sp>
      <p:sp>
        <p:nvSpPr>
          <p:cNvPr id="4" name="Segnaposto immagin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it-IT" noProof="0" smtClean="0"/>
          </a:p>
        </p:txBody>
      </p:sp>
      <p:sp>
        <p:nvSpPr>
          <p:cNvPr id="5" name="Segnaposto note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Arial" charset="0"/>
              </a:defRPr>
            </a:lvl1pPr>
          </a:lstStyle>
          <a:p>
            <a:pPr>
              <a:defRPr/>
            </a:pPr>
            <a:endParaRPr lang="it-IT"/>
          </a:p>
        </p:txBody>
      </p:sp>
      <p:sp>
        <p:nvSpPr>
          <p:cNvPr id="7" name="Segnaposto numero diapositiva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atin typeface="Arial" charset="0"/>
              </a:defRPr>
            </a:lvl1pPr>
          </a:lstStyle>
          <a:p>
            <a:pPr>
              <a:defRPr/>
            </a:pPr>
            <a:fld id="{E4460DF3-6661-41DB-B2E7-671903C6AE0D}"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171B086B-26FC-4FA4-954A-D8C2D2C6410D}" type="datetimeFigureOut">
              <a:rPr lang="it-IT"/>
              <a:pPr>
                <a:defRPr/>
              </a:pPr>
              <a:t>01/11/2009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2CF4E82-9359-4682-AA99-DC4338B3EE30}"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72722004-F122-40F6-B585-465DCA91B259}" type="datetimeFigureOut">
              <a:rPr lang="it-IT"/>
              <a:pPr>
                <a:defRPr/>
              </a:pPr>
              <a:t>01/11/2009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20CF3A9-9107-402D-A347-24295C944801}"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8E9A11C-339E-4AE2-A187-0FC180450622}" type="datetimeFigureOut">
              <a:rPr lang="it-IT"/>
              <a:pPr>
                <a:defRPr/>
              </a:pPr>
              <a:t>01/11/2009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31226E2-B843-4FF9-9E08-21E123261B6D}"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9CEB1CF-F14F-47DF-8477-B443789F4D2D}" type="datetimeFigureOut">
              <a:rPr lang="it-IT"/>
              <a:pPr>
                <a:defRPr/>
              </a:pPr>
              <a:t>01/11/2009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06AE1BC-6E45-4FB7-A84F-AB2A39DD0FE7}"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67CD73CC-13D0-47F2-BB82-B25C7D5EF379}" type="datetimeFigureOut">
              <a:rPr lang="it-IT"/>
              <a:pPr>
                <a:defRPr/>
              </a:pPr>
              <a:t>01/11/2009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BB013F0-9E6A-46EF-9EB9-1BEA70B6EE5D}"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249934B7-0D57-4B03-A448-464B9C5F5C69}" type="datetimeFigureOut">
              <a:rPr lang="it-IT"/>
              <a:pPr>
                <a:defRPr/>
              </a:pPr>
              <a:t>01/11/2009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924E0F30-E25D-4B30-8EA5-4A15D57ABDC4}"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F953AE09-9E07-49BE-AD36-19DEBE773AAD}" type="datetimeFigureOut">
              <a:rPr lang="it-IT"/>
              <a:pPr>
                <a:defRPr/>
              </a:pPr>
              <a:t>01/11/2009</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0E539967-C94B-4D9F-AECE-FEAF73EE4BC3}"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06C44F2A-1837-469E-A374-51D6A94400CA}" type="datetimeFigureOut">
              <a:rPr lang="it-IT"/>
              <a:pPr>
                <a:defRPr/>
              </a:pPr>
              <a:t>01/11/2009</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7A34AD1A-C0E4-4AD9-BE5D-C56EF5CED8FC}"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95D9C190-0ED0-4CAE-AA14-EAA7DB53A9D9}" type="datetimeFigureOut">
              <a:rPr lang="it-IT"/>
              <a:pPr>
                <a:defRPr/>
              </a:pPr>
              <a:t>01/11/2009</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CAF8AAFF-C783-4455-9117-2C42FB2BFF0D}"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ACFCD545-28D7-4D2B-ADAE-9DC6B4CA4B0C}" type="datetimeFigureOut">
              <a:rPr lang="it-IT"/>
              <a:pPr>
                <a:defRPr/>
              </a:pPr>
              <a:t>01/11/2009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09FFD285-A73B-4DA8-9F42-D0C1822F6661}"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C501E3FE-F4F9-4EAA-B838-97F265569DB9}" type="datetimeFigureOut">
              <a:rPr lang="it-IT"/>
              <a:pPr>
                <a:defRPr/>
              </a:pPr>
              <a:t>01/11/2009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7D36FA7-F232-4EE3-A411-1A657BF3EB19}"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F5B95E7-62BB-4E4A-BB0A-072A4540F846}" type="datetimeFigureOut">
              <a:rPr lang="it-IT"/>
              <a:pPr>
                <a:defRPr/>
              </a:pPr>
              <a:t>01/11/2009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0F44BA2-63F9-4032-AAF3-78EB28F0F058}"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asellaDiTesto 2"/>
          <p:cNvSpPr txBox="1">
            <a:spLocks noChangeArrowheads="1"/>
          </p:cNvSpPr>
          <p:nvPr/>
        </p:nvSpPr>
        <p:spPr bwMode="auto">
          <a:xfrm>
            <a:off x="142875" y="714375"/>
            <a:ext cx="8786813" cy="5878513"/>
          </a:xfrm>
          <a:prstGeom prst="rect">
            <a:avLst/>
          </a:prstGeom>
          <a:noFill/>
          <a:ln w="9525">
            <a:noFill/>
            <a:miter lim="800000"/>
            <a:headEnd/>
            <a:tailEnd/>
          </a:ln>
        </p:spPr>
        <p:txBody>
          <a:bodyPr>
            <a:spAutoFit/>
          </a:bodyPr>
          <a:lstStyle/>
          <a:p>
            <a:pPr algn="ctr"/>
            <a:r>
              <a:rPr lang="it-IT" sz="2800" i="1">
                <a:solidFill>
                  <a:srgbClr val="C00000"/>
                </a:solidFill>
                <a:latin typeface="Bodoni MT" pitchFamily="18" charset="0"/>
              </a:rPr>
              <a:t>1</a:t>
            </a:r>
            <a:r>
              <a:rPr lang="it-IT" sz="2800" i="1">
                <a:solidFill>
                  <a:srgbClr val="C00000"/>
                </a:solidFill>
                <a:latin typeface="Bodoni MT" pitchFamily="18" charset="0"/>
                <a:cs typeface="Arial" pitchFamily="34" charset="0"/>
              </a:rPr>
              <a:t>ª riunione per la costituzione di una</a:t>
            </a:r>
          </a:p>
          <a:p>
            <a:pPr algn="ctr"/>
            <a:r>
              <a:rPr lang="it-IT" sz="2800">
                <a:solidFill>
                  <a:srgbClr val="C00000"/>
                </a:solidFill>
                <a:latin typeface="Bodoni MT" pitchFamily="18" charset="0"/>
                <a:cs typeface="Arial" pitchFamily="34" charset="0"/>
              </a:rPr>
              <a:t>RETE DEGLI ARCHIVI STORICI</a:t>
            </a:r>
          </a:p>
          <a:p>
            <a:pPr algn="ctr"/>
            <a:r>
              <a:rPr lang="it-IT" sz="2800">
                <a:solidFill>
                  <a:srgbClr val="C00000"/>
                </a:solidFill>
                <a:latin typeface="Bodoni MT" pitchFamily="18" charset="0"/>
                <a:cs typeface="Arial" pitchFamily="34" charset="0"/>
              </a:rPr>
              <a:t>DELLE UNIVERSITÀ ITALIANE</a:t>
            </a:r>
          </a:p>
          <a:p>
            <a:pPr algn="ctr"/>
            <a:endParaRPr lang="it-IT" sz="2800">
              <a:solidFill>
                <a:srgbClr val="C00000"/>
              </a:solidFill>
              <a:latin typeface="Bodoni MT" pitchFamily="18" charset="0"/>
              <a:cs typeface="Arial" pitchFamily="34" charset="0"/>
            </a:endParaRPr>
          </a:p>
          <a:p>
            <a:pPr algn="ctr"/>
            <a:endParaRPr lang="it-IT" sz="2800">
              <a:solidFill>
                <a:srgbClr val="C00000"/>
              </a:solidFill>
              <a:latin typeface="Bodoni MT" pitchFamily="18" charset="0"/>
              <a:cs typeface="Arial" pitchFamily="34" charset="0"/>
            </a:endParaRPr>
          </a:p>
          <a:p>
            <a:pPr algn="ctr"/>
            <a:endParaRPr lang="it-IT" sz="2800">
              <a:solidFill>
                <a:srgbClr val="C00000"/>
              </a:solidFill>
              <a:latin typeface="Bodoni MT" pitchFamily="18" charset="0"/>
              <a:cs typeface="Arial" pitchFamily="34" charset="0"/>
            </a:endParaRPr>
          </a:p>
          <a:p>
            <a:pPr algn="ctr"/>
            <a:endParaRPr lang="it-IT" sz="2800">
              <a:solidFill>
                <a:srgbClr val="C00000"/>
              </a:solidFill>
              <a:latin typeface="Bodoni MT" pitchFamily="18" charset="0"/>
              <a:cs typeface="Arial" pitchFamily="34" charset="0"/>
            </a:endParaRPr>
          </a:p>
          <a:p>
            <a:pPr algn="ctr"/>
            <a:endParaRPr lang="it-IT" sz="2800">
              <a:solidFill>
                <a:srgbClr val="C00000"/>
              </a:solidFill>
              <a:latin typeface="Bodoni MT" pitchFamily="18" charset="0"/>
              <a:cs typeface="Arial" pitchFamily="34" charset="0"/>
            </a:endParaRPr>
          </a:p>
          <a:p>
            <a:pPr algn="ctr"/>
            <a:endParaRPr lang="it-IT" sz="2800">
              <a:solidFill>
                <a:srgbClr val="C00000"/>
              </a:solidFill>
              <a:latin typeface="Bodoni MT" pitchFamily="18" charset="0"/>
              <a:cs typeface="Arial" pitchFamily="34" charset="0"/>
            </a:endParaRPr>
          </a:p>
          <a:p>
            <a:pPr algn="ctr"/>
            <a:endParaRPr lang="it-IT" sz="2800">
              <a:solidFill>
                <a:srgbClr val="C00000"/>
              </a:solidFill>
              <a:latin typeface="Bodoni MT" pitchFamily="18" charset="0"/>
              <a:cs typeface="Arial" pitchFamily="34" charset="0"/>
            </a:endParaRPr>
          </a:p>
          <a:p>
            <a:pPr algn="ctr"/>
            <a:endParaRPr lang="it-IT" sz="2800">
              <a:solidFill>
                <a:srgbClr val="C00000"/>
              </a:solidFill>
              <a:latin typeface="Bodoni MT" pitchFamily="18" charset="0"/>
              <a:cs typeface="Arial" pitchFamily="34" charset="0"/>
            </a:endParaRPr>
          </a:p>
          <a:p>
            <a:pPr algn="ctr"/>
            <a:r>
              <a:rPr lang="it-IT" sz="2000">
                <a:solidFill>
                  <a:srgbClr val="C00000"/>
                </a:solidFill>
                <a:latin typeface="Bodoni MT" pitchFamily="18" charset="0"/>
                <a:cs typeface="Arial" pitchFamily="34" charset="0"/>
              </a:rPr>
              <a:t>Padova, 29 ottobre 2009</a:t>
            </a:r>
          </a:p>
          <a:p>
            <a:pPr algn="ctr"/>
            <a:r>
              <a:rPr lang="it-IT" sz="2000" i="1">
                <a:solidFill>
                  <a:srgbClr val="C00000"/>
                </a:solidFill>
                <a:latin typeface="Bodoni MT" pitchFamily="18" charset="0"/>
              </a:rPr>
              <a:t>www.unipd.it/archivio/progetti/rete</a:t>
            </a:r>
          </a:p>
          <a:p>
            <a:pPr algn="ctr"/>
            <a:endParaRPr lang="it-IT" sz="2800">
              <a:solidFill>
                <a:srgbClr val="C00000"/>
              </a:solidFill>
              <a:latin typeface="Bodoni MT" pitchFamily="18" charset="0"/>
            </a:endParaRPr>
          </a:p>
        </p:txBody>
      </p:sp>
      <p:sp>
        <p:nvSpPr>
          <p:cNvPr id="2051" name="Rectangle 3"/>
          <p:cNvSpPr>
            <a:spLocks noChangeArrowheads="1"/>
          </p:cNvSpPr>
          <p:nvPr/>
        </p:nvSpPr>
        <p:spPr bwMode="auto">
          <a:xfrm>
            <a:off x="0" y="0"/>
            <a:ext cx="490538" cy="412750"/>
          </a:xfrm>
          <a:prstGeom prst="rect">
            <a:avLst/>
          </a:prstGeom>
          <a:noFill/>
          <a:ln w="9525">
            <a:noFill/>
            <a:miter lim="800000"/>
            <a:headEnd/>
            <a:tailEnd/>
          </a:ln>
        </p:spPr>
        <p:txBody>
          <a:bodyPr wrap="none" lIns="179331" tIns="88872" rIns="179331" anchor="ctr">
            <a:spAutoFit/>
          </a:bodyPr>
          <a:lstStyle/>
          <a:p>
            <a:r>
              <a:rPr lang="it-IT"/>
              <a:t>  </a:t>
            </a:r>
          </a:p>
        </p:txBody>
      </p:sp>
      <p:pic>
        <p:nvPicPr>
          <p:cNvPr id="2052" name="Immagine 4" descr="RETE - Italia.tif"/>
          <p:cNvPicPr>
            <a:picLocks noChangeAspect="1"/>
          </p:cNvPicPr>
          <p:nvPr/>
        </p:nvPicPr>
        <p:blipFill>
          <a:blip r:embed="rId2"/>
          <a:srcRect/>
          <a:stretch>
            <a:fillRect/>
          </a:stretch>
        </p:blipFill>
        <p:spPr bwMode="auto">
          <a:xfrm>
            <a:off x="3357563" y="2360613"/>
            <a:ext cx="2500312" cy="271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uppo 80"/>
          <p:cNvGrpSpPr>
            <a:grpSpLocks/>
          </p:cNvGrpSpPr>
          <p:nvPr/>
        </p:nvGrpSpPr>
        <p:grpSpPr bwMode="auto">
          <a:xfrm>
            <a:off x="3214688" y="71438"/>
            <a:ext cx="5786437" cy="6657975"/>
            <a:chOff x="3071800" y="0"/>
            <a:chExt cx="6072199" cy="6872017"/>
          </a:xfrm>
        </p:grpSpPr>
        <p:pic>
          <p:nvPicPr>
            <p:cNvPr id="11268" name="Picture 2" descr="http://www.pri.it/new/images/ITALIA.GIF"/>
            <p:cNvPicPr>
              <a:picLocks noChangeAspect="1" noChangeArrowheads="1"/>
            </p:cNvPicPr>
            <p:nvPr/>
          </p:nvPicPr>
          <p:blipFill>
            <a:blip r:embed="rId2"/>
            <a:srcRect l="13258" t="6131" r="14772"/>
            <a:stretch>
              <a:fillRect/>
            </a:stretch>
          </p:blipFill>
          <p:spPr bwMode="auto">
            <a:xfrm>
              <a:off x="3071800" y="0"/>
              <a:ext cx="6072199" cy="6872017"/>
            </a:xfrm>
            <a:prstGeom prst="rect">
              <a:avLst/>
            </a:prstGeom>
            <a:noFill/>
            <a:ln w="9525">
              <a:noFill/>
              <a:miter lim="800000"/>
              <a:headEnd/>
              <a:tailEnd/>
            </a:ln>
          </p:spPr>
        </p:pic>
        <p:sp>
          <p:nvSpPr>
            <p:cNvPr id="6" name="Ovale 5"/>
            <p:cNvSpPr/>
            <p:nvPr/>
          </p:nvSpPr>
          <p:spPr>
            <a:xfrm>
              <a:off x="6286984" y="499753"/>
              <a:ext cx="141601" cy="142553"/>
            </a:xfrm>
            <a:prstGeom prst="ellipse">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7" name="Ovale 6"/>
            <p:cNvSpPr/>
            <p:nvPr/>
          </p:nvSpPr>
          <p:spPr>
            <a:xfrm>
              <a:off x="6295313" y="714401"/>
              <a:ext cx="143267" cy="142552"/>
            </a:xfrm>
            <a:prstGeom prst="ellipse">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8" name="Ovale 7"/>
            <p:cNvSpPr/>
            <p:nvPr/>
          </p:nvSpPr>
          <p:spPr>
            <a:xfrm>
              <a:off x="5643947" y="1143698"/>
              <a:ext cx="143267" cy="142552"/>
            </a:xfrm>
            <a:prstGeom prst="ellipse">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9" name="Ovale 8"/>
            <p:cNvSpPr/>
            <p:nvPr/>
          </p:nvSpPr>
          <p:spPr>
            <a:xfrm>
              <a:off x="5857182" y="1071602"/>
              <a:ext cx="143267" cy="142552"/>
            </a:xfrm>
            <a:prstGeom prst="ellipse">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0" name="Ovale 9"/>
            <p:cNvSpPr/>
            <p:nvPr/>
          </p:nvSpPr>
          <p:spPr>
            <a:xfrm>
              <a:off x="5787214" y="929049"/>
              <a:ext cx="141601" cy="142553"/>
            </a:xfrm>
            <a:prstGeom prst="ellipse">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1" name="Ovale 10"/>
            <p:cNvSpPr/>
            <p:nvPr/>
          </p:nvSpPr>
          <p:spPr>
            <a:xfrm>
              <a:off x="5429046" y="999507"/>
              <a:ext cx="143267" cy="144191"/>
            </a:xfrm>
            <a:prstGeom prst="ellipse">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2" name="Ovale 11"/>
            <p:cNvSpPr/>
            <p:nvPr/>
          </p:nvSpPr>
          <p:spPr>
            <a:xfrm>
              <a:off x="4929276" y="929049"/>
              <a:ext cx="143267" cy="142553"/>
            </a:xfrm>
            <a:prstGeom prst="ellipse">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3" name="Ovale 12"/>
            <p:cNvSpPr/>
            <p:nvPr/>
          </p:nvSpPr>
          <p:spPr>
            <a:xfrm>
              <a:off x="4857643" y="714401"/>
              <a:ext cx="143267" cy="142552"/>
            </a:xfrm>
            <a:prstGeom prst="ellipse">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4" name="Ovale 13"/>
            <p:cNvSpPr/>
            <p:nvPr/>
          </p:nvSpPr>
          <p:spPr>
            <a:xfrm>
              <a:off x="4429507" y="929049"/>
              <a:ext cx="143267" cy="142553"/>
            </a:xfrm>
            <a:prstGeom prst="ellipse">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5" name="Ovale 14"/>
            <p:cNvSpPr/>
            <p:nvPr/>
          </p:nvSpPr>
          <p:spPr>
            <a:xfrm>
              <a:off x="3999705" y="1356707"/>
              <a:ext cx="143267" cy="144191"/>
            </a:xfrm>
            <a:prstGeom prst="ellipse">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7" name="Ovale 16"/>
            <p:cNvSpPr/>
            <p:nvPr/>
          </p:nvSpPr>
          <p:spPr>
            <a:xfrm>
              <a:off x="3571570" y="1286250"/>
              <a:ext cx="143267" cy="142553"/>
            </a:xfrm>
            <a:prstGeom prst="ellipse">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8" name="Ovale 17"/>
            <p:cNvSpPr/>
            <p:nvPr/>
          </p:nvSpPr>
          <p:spPr>
            <a:xfrm>
              <a:off x="5715580" y="1786003"/>
              <a:ext cx="141602" cy="142552"/>
            </a:xfrm>
            <a:prstGeom prst="ellipse">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9" name="Ovale 18"/>
            <p:cNvSpPr/>
            <p:nvPr/>
          </p:nvSpPr>
          <p:spPr>
            <a:xfrm>
              <a:off x="5572313" y="1571355"/>
              <a:ext cx="143267" cy="142553"/>
            </a:xfrm>
            <a:prstGeom prst="ellipse">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0" name="Ovale 19"/>
            <p:cNvSpPr/>
            <p:nvPr/>
          </p:nvSpPr>
          <p:spPr>
            <a:xfrm>
              <a:off x="5285778" y="1643450"/>
              <a:ext cx="143267" cy="142553"/>
            </a:xfrm>
            <a:prstGeom prst="ellipse">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1" name="Ovale 20"/>
            <p:cNvSpPr/>
            <p:nvPr/>
          </p:nvSpPr>
          <p:spPr>
            <a:xfrm>
              <a:off x="5357413" y="499753"/>
              <a:ext cx="143267" cy="142553"/>
            </a:xfrm>
            <a:prstGeom prst="ellipse">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2" name="Ovale 21"/>
            <p:cNvSpPr/>
            <p:nvPr/>
          </p:nvSpPr>
          <p:spPr>
            <a:xfrm>
              <a:off x="4357874" y="1643450"/>
              <a:ext cx="143267" cy="142553"/>
            </a:xfrm>
            <a:prstGeom prst="ellipse">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3" name="Ovale 22"/>
            <p:cNvSpPr/>
            <p:nvPr/>
          </p:nvSpPr>
          <p:spPr>
            <a:xfrm>
              <a:off x="4214606" y="4001303"/>
              <a:ext cx="143267" cy="142552"/>
            </a:xfrm>
            <a:prstGeom prst="ellipse">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4" name="Ovale 23"/>
            <p:cNvSpPr/>
            <p:nvPr/>
          </p:nvSpPr>
          <p:spPr>
            <a:xfrm>
              <a:off x="4367869" y="4714066"/>
              <a:ext cx="141601" cy="144191"/>
            </a:xfrm>
            <a:prstGeom prst="ellipse">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5" name="Ovale 24"/>
            <p:cNvSpPr/>
            <p:nvPr/>
          </p:nvSpPr>
          <p:spPr>
            <a:xfrm>
              <a:off x="7214889" y="6072412"/>
              <a:ext cx="143267" cy="142552"/>
            </a:xfrm>
            <a:prstGeom prst="ellipse">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6" name="Ovale 25"/>
            <p:cNvSpPr/>
            <p:nvPr/>
          </p:nvSpPr>
          <p:spPr>
            <a:xfrm>
              <a:off x="7786292" y="5500562"/>
              <a:ext cx="143267" cy="142553"/>
            </a:xfrm>
            <a:prstGeom prst="ellipse">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7" name="Ovale 26"/>
            <p:cNvSpPr/>
            <p:nvPr/>
          </p:nvSpPr>
          <p:spPr>
            <a:xfrm>
              <a:off x="8011188" y="4858257"/>
              <a:ext cx="141602" cy="142553"/>
            </a:xfrm>
            <a:prstGeom prst="ellipse">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8" name="Ovale 27"/>
            <p:cNvSpPr/>
            <p:nvPr/>
          </p:nvSpPr>
          <p:spPr>
            <a:xfrm>
              <a:off x="7501423" y="3499911"/>
              <a:ext cx="141602" cy="144191"/>
            </a:xfrm>
            <a:prstGeom prst="ellipse">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9" name="Ovale 28"/>
            <p:cNvSpPr/>
            <p:nvPr/>
          </p:nvSpPr>
          <p:spPr>
            <a:xfrm>
              <a:off x="8715864" y="4143855"/>
              <a:ext cx="141601" cy="142553"/>
            </a:xfrm>
            <a:prstGeom prst="ellipse">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0" name="Ovale 29"/>
            <p:cNvSpPr/>
            <p:nvPr/>
          </p:nvSpPr>
          <p:spPr>
            <a:xfrm>
              <a:off x="8072827" y="3786655"/>
              <a:ext cx="143267" cy="142553"/>
            </a:xfrm>
            <a:prstGeom prst="ellipse">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1" name="Ovale 30"/>
            <p:cNvSpPr/>
            <p:nvPr/>
          </p:nvSpPr>
          <p:spPr>
            <a:xfrm>
              <a:off x="4642742" y="856953"/>
              <a:ext cx="143267" cy="142553"/>
            </a:xfrm>
            <a:prstGeom prst="ellipse">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2" name="Ovale 31"/>
            <p:cNvSpPr/>
            <p:nvPr/>
          </p:nvSpPr>
          <p:spPr>
            <a:xfrm>
              <a:off x="5500680" y="2428309"/>
              <a:ext cx="143267" cy="144191"/>
            </a:xfrm>
            <a:prstGeom prst="ellipse">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3" name="Ovale 32"/>
            <p:cNvSpPr/>
            <p:nvPr/>
          </p:nvSpPr>
          <p:spPr>
            <a:xfrm>
              <a:off x="5500680" y="2143204"/>
              <a:ext cx="143267" cy="142552"/>
            </a:xfrm>
            <a:prstGeom prst="ellipse">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4" name="Ovale 33"/>
            <p:cNvSpPr/>
            <p:nvPr/>
          </p:nvSpPr>
          <p:spPr>
            <a:xfrm>
              <a:off x="5072543" y="2071109"/>
              <a:ext cx="141602" cy="144191"/>
            </a:xfrm>
            <a:prstGeom prst="ellipse">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5" name="Ovale 34"/>
            <p:cNvSpPr/>
            <p:nvPr/>
          </p:nvSpPr>
          <p:spPr>
            <a:xfrm>
              <a:off x="5285778" y="2285756"/>
              <a:ext cx="143267" cy="142553"/>
            </a:xfrm>
            <a:prstGeom prst="ellipse">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6" name="Ovale 35"/>
            <p:cNvSpPr/>
            <p:nvPr/>
          </p:nvSpPr>
          <p:spPr>
            <a:xfrm>
              <a:off x="6000449" y="3286902"/>
              <a:ext cx="143267" cy="142552"/>
            </a:xfrm>
            <a:prstGeom prst="ellipse">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7" name="Ovale 36"/>
            <p:cNvSpPr/>
            <p:nvPr/>
          </p:nvSpPr>
          <p:spPr>
            <a:xfrm>
              <a:off x="7143256" y="3857112"/>
              <a:ext cx="143267" cy="144191"/>
            </a:xfrm>
            <a:prstGeom prst="ellipse">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8" name="Ovale 37"/>
            <p:cNvSpPr/>
            <p:nvPr/>
          </p:nvSpPr>
          <p:spPr>
            <a:xfrm>
              <a:off x="6153712" y="3439285"/>
              <a:ext cx="141601" cy="142553"/>
            </a:xfrm>
            <a:prstGeom prst="ellipse">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0" name="Ovale 39"/>
            <p:cNvSpPr/>
            <p:nvPr/>
          </p:nvSpPr>
          <p:spPr>
            <a:xfrm>
              <a:off x="6305308" y="2367683"/>
              <a:ext cx="143267" cy="142553"/>
            </a:xfrm>
            <a:prstGeom prst="ellipse">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1" name="Ovale 40"/>
            <p:cNvSpPr/>
            <p:nvPr/>
          </p:nvSpPr>
          <p:spPr>
            <a:xfrm>
              <a:off x="6571852" y="2857606"/>
              <a:ext cx="143267" cy="142552"/>
            </a:xfrm>
            <a:prstGeom prst="ellipse">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2" name="Ovale 41"/>
            <p:cNvSpPr/>
            <p:nvPr/>
          </p:nvSpPr>
          <p:spPr>
            <a:xfrm>
              <a:off x="6725115" y="3152542"/>
              <a:ext cx="141602" cy="142552"/>
            </a:xfrm>
            <a:prstGeom prst="ellipse">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3" name="Ovale 42"/>
            <p:cNvSpPr/>
            <p:nvPr/>
          </p:nvSpPr>
          <p:spPr>
            <a:xfrm>
              <a:off x="7358156" y="5715211"/>
              <a:ext cx="143267" cy="142552"/>
            </a:xfrm>
            <a:prstGeom prst="ellipse">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4" name="Ovale 43"/>
            <p:cNvSpPr/>
            <p:nvPr/>
          </p:nvSpPr>
          <p:spPr>
            <a:xfrm>
              <a:off x="6000449" y="2500405"/>
              <a:ext cx="143267" cy="142552"/>
            </a:xfrm>
            <a:prstGeom prst="ellipse">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5" name="Ovale 44"/>
            <p:cNvSpPr/>
            <p:nvPr/>
          </p:nvSpPr>
          <p:spPr>
            <a:xfrm>
              <a:off x="6000449" y="2715052"/>
              <a:ext cx="143267" cy="142553"/>
            </a:xfrm>
            <a:prstGeom prst="ellipse">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6" name="Ovale 45"/>
            <p:cNvSpPr/>
            <p:nvPr/>
          </p:nvSpPr>
          <p:spPr>
            <a:xfrm>
              <a:off x="6072082" y="2143204"/>
              <a:ext cx="143267" cy="142552"/>
            </a:xfrm>
            <a:prstGeom prst="ellipse">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8" name="Ovale 47"/>
            <p:cNvSpPr/>
            <p:nvPr/>
          </p:nvSpPr>
          <p:spPr>
            <a:xfrm>
              <a:off x="5072543" y="1571355"/>
              <a:ext cx="141602" cy="142553"/>
            </a:xfrm>
            <a:prstGeom prst="ellipse">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51" name="Connettore 1 50"/>
            <p:cNvCxnSpPr>
              <a:stCxn id="17" idx="3"/>
            </p:cNvCxnSpPr>
            <p:nvPr/>
          </p:nvCxnSpPr>
          <p:spPr>
            <a:xfrm rot="16200000" flipH="1">
              <a:off x="2607603" y="2393124"/>
              <a:ext cx="2664258" cy="693014"/>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nettore 1 51"/>
            <p:cNvCxnSpPr>
              <a:stCxn id="24" idx="7"/>
              <a:endCxn id="25" idx="5"/>
            </p:cNvCxnSpPr>
            <p:nvPr/>
          </p:nvCxnSpPr>
          <p:spPr>
            <a:xfrm rot="16200000" flipH="1">
              <a:off x="5183841" y="4041005"/>
              <a:ext cx="1458296" cy="2847021"/>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Connettore 1 57"/>
            <p:cNvCxnSpPr>
              <a:endCxn id="43" idx="6"/>
            </p:cNvCxnSpPr>
            <p:nvPr/>
          </p:nvCxnSpPr>
          <p:spPr>
            <a:xfrm rot="5400000">
              <a:off x="7287737" y="4357542"/>
              <a:ext cx="1641812" cy="1214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Connettore 1 60"/>
            <p:cNvCxnSpPr>
              <a:stCxn id="30" idx="2"/>
              <a:endCxn id="7" idx="6"/>
            </p:cNvCxnSpPr>
            <p:nvPr/>
          </p:nvCxnSpPr>
          <p:spPr>
            <a:xfrm rot="10800000">
              <a:off x="6438580" y="786497"/>
              <a:ext cx="1634247" cy="3070615"/>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Connettore 1 63"/>
            <p:cNvCxnSpPr>
              <a:stCxn id="6" idx="2"/>
              <a:endCxn id="21" idx="6"/>
            </p:cNvCxnSpPr>
            <p:nvPr/>
          </p:nvCxnSpPr>
          <p:spPr>
            <a:xfrm rot="10800000">
              <a:off x="5500680" y="571848"/>
              <a:ext cx="7863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Connettore 1 69"/>
            <p:cNvCxnSpPr>
              <a:stCxn id="21" idx="1"/>
              <a:endCxn id="17" idx="7"/>
            </p:cNvCxnSpPr>
            <p:nvPr/>
          </p:nvCxnSpPr>
          <p:spPr>
            <a:xfrm rot="16200000" flipH="1" flipV="1">
              <a:off x="4142876" y="71358"/>
              <a:ext cx="786497" cy="1685889"/>
            </a:xfrm>
            <a:prstGeom prst="line">
              <a:avLst/>
            </a:prstGeom>
          </p:spPr>
          <p:style>
            <a:lnRef idx="1">
              <a:schemeClr val="accent1"/>
            </a:lnRef>
            <a:fillRef idx="0">
              <a:schemeClr val="accent1"/>
            </a:fillRef>
            <a:effectRef idx="0">
              <a:schemeClr val="accent1"/>
            </a:effectRef>
            <a:fontRef idx="minor">
              <a:schemeClr val="tx1"/>
            </a:fontRef>
          </p:style>
        </p:cxnSp>
        <p:sp>
          <p:nvSpPr>
            <p:cNvPr id="80" name="Ovale 79"/>
            <p:cNvSpPr/>
            <p:nvPr/>
          </p:nvSpPr>
          <p:spPr>
            <a:xfrm>
              <a:off x="4714376" y="1071602"/>
              <a:ext cx="143267" cy="142552"/>
            </a:xfrm>
            <a:prstGeom prst="ellipse">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grpSp>
      <p:sp>
        <p:nvSpPr>
          <p:cNvPr id="11267" name="CasellaDiTesto 2"/>
          <p:cNvSpPr txBox="1">
            <a:spLocks noChangeArrowheads="1"/>
          </p:cNvSpPr>
          <p:nvPr/>
        </p:nvSpPr>
        <p:spPr bwMode="auto">
          <a:xfrm>
            <a:off x="142875" y="2905125"/>
            <a:ext cx="3786188" cy="1570038"/>
          </a:xfrm>
          <a:prstGeom prst="rect">
            <a:avLst/>
          </a:prstGeom>
          <a:noFill/>
          <a:ln w="9525">
            <a:noFill/>
            <a:miter lim="800000"/>
            <a:headEnd/>
            <a:tailEnd/>
          </a:ln>
        </p:spPr>
        <p:txBody>
          <a:bodyPr>
            <a:spAutoFit/>
          </a:bodyPr>
          <a:lstStyle/>
          <a:p>
            <a:pPr algn="ctr"/>
            <a:r>
              <a:rPr lang="it-IT" sz="2800">
                <a:solidFill>
                  <a:srgbClr val="C00000"/>
                </a:solidFill>
                <a:latin typeface="Bodoni MT" pitchFamily="18" charset="0"/>
              </a:rPr>
              <a:t>42 Atenei partecipanti</a:t>
            </a:r>
            <a:br>
              <a:rPr lang="it-IT" sz="2800">
                <a:solidFill>
                  <a:srgbClr val="C00000"/>
                </a:solidFill>
                <a:latin typeface="Bodoni MT" pitchFamily="18" charset="0"/>
              </a:rPr>
            </a:br>
            <a:r>
              <a:rPr lang="it-IT" sz="2000">
                <a:solidFill>
                  <a:srgbClr val="C00000"/>
                </a:solidFill>
                <a:latin typeface="Bodoni MT" pitchFamily="18" charset="0"/>
              </a:rPr>
              <a:t>mancano: </a:t>
            </a:r>
            <a:br>
              <a:rPr lang="it-IT" sz="2000">
                <a:solidFill>
                  <a:srgbClr val="C00000"/>
                </a:solidFill>
                <a:latin typeface="Bodoni MT" pitchFamily="18" charset="0"/>
              </a:rPr>
            </a:br>
            <a:r>
              <a:rPr lang="it-IT" sz="2000">
                <a:solidFill>
                  <a:srgbClr val="C00000"/>
                </a:solidFill>
                <a:latin typeface="Bodoni MT" pitchFamily="18" charset="0"/>
              </a:rPr>
              <a:t>Valle d’Aosta, Molise e Basilicata</a:t>
            </a:r>
            <a:endParaRPr lang="it-IT" sz="2800">
              <a:solidFill>
                <a:srgbClr val="C00000"/>
              </a:solidFill>
              <a:latin typeface="Bodoni MT" pitchFamily="18" charset="0"/>
            </a:endParaRPr>
          </a:p>
          <a:p>
            <a:pPr algn="ctr"/>
            <a:endParaRPr lang="it-IT" sz="2800">
              <a:solidFill>
                <a:srgbClr val="C00000"/>
              </a:solidFill>
              <a:latin typeface="Bodoni MT"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0" y="0"/>
            <a:ext cx="490538" cy="412750"/>
          </a:xfrm>
          <a:prstGeom prst="rect">
            <a:avLst/>
          </a:prstGeom>
          <a:noFill/>
          <a:ln w="9525">
            <a:noFill/>
            <a:miter lim="800000"/>
            <a:headEnd/>
            <a:tailEnd/>
          </a:ln>
        </p:spPr>
        <p:txBody>
          <a:bodyPr wrap="none" lIns="179331" tIns="88872" rIns="179331" anchor="ctr">
            <a:spAutoFit/>
          </a:bodyPr>
          <a:lstStyle/>
          <a:p>
            <a:r>
              <a:rPr lang="it-IT"/>
              <a:t>  </a:t>
            </a:r>
          </a:p>
        </p:txBody>
      </p:sp>
      <p:sp>
        <p:nvSpPr>
          <p:cNvPr id="12291" name="Rettangolo 5"/>
          <p:cNvSpPr>
            <a:spLocks noChangeArrowheads="1"/>
          </p:cNvSpPr>
          <p:nvPr/>
        </p:nvSpPr>
        <p:spPr bwMode="auto">
          <a:xfrm>
            <a:off x="500063" y="538163"/>
            <a:ext cx="7786687" cy="523875"/>
          </a:xfrm>
          <a:prstGeom prst="rect">
            <a:avLst/>
          </a:prstGeom>
          <a:noFill/>
          <a:ln w="9525">
            <a:noFill/>
            <a:miter lim="800000"/>
            <a:headEnd/>
            <a:tailEnd/>
          </a:ln>
        </p:spPr>
        <p:txBody>
          <a:bodyPr>
            <a:spAutoFit/>
          </a:bodyPr>
          <a:lstStyle/>
          <a:p>
            <a:r>
              <a:rPr lang="it-IT" sz="2800">
                <a:solidFill>
                  <a:srgbClr val="C00000"/>
                </a:solidFill>
                <a:latin typeface="Bodoni MT" pitchFamily="18" charset="0"/>
              </a:rPr>
              <a:t>Le modalità di adesione</a:t>
            </a:r>
          </a:p>
        </p:txBody>
      </p:sp>
      <p:sp>
        <p:nvSpPr>
          <p:cNvPr id="4" name="CasellaDiTesto 3"/>
          <p:cNvSpPr txBox="1"/>
          <p:nvPr/>
        </p:nvSpPr>
        <p:spPr>
          <a:xfrm>
            <a:off x="500063" y="1357313"/>
            <a:ext cx="8429625" cy="3046412"/>
          </a:xfrm>
          <a:prstGeom prst="rect">
            <a:avLst/>
          </a:prstGeom>
          <a:noFill/>
        </p:spPr>
        <p:txBody>
          <a:bodyPr>
            <a:spAutoFit/>
          </a:bodyPr>
          <a:lstStyle/>
          <a:p>
            <a:pPr>
              <a:defRPr/>
            </a:pPr>
            <a:r>
              <a:rPr lang="it-IT" sz="2400" dirty="0">
                <a:solidFill>
                  <a:schemeClr val="tx2"/>
                </a:solidFill>
                <a:latin typeface="Calibri" pitchFamily="34" charset="0"/>
              </a:rPr>
              <a:t>Le modalità di adesione sono:</a:t>
            </a:r>
          </a:p>
          <a:p>
            <a:pPr>
              <a:defRPr/>
            </a:pPr>
            <a:endParaRPr lang="it-IT" sz="2400" dirty="0">
              <a:solidFill>
                <a:schemeClr val="tx2"/>
              </a:solidFill>
              <a:latin typeface="Calibri" pitchFamily="34" charset="0"/>
            </a:endParaRPr>
          </a:p>
          <a:p>
            <a:pPr marL="450850" indent="-450850">
              <a:buClr>
                <a:srgbClr val="C00000"/>
              </a:buClr>
              <a:buFont typeface="Wingdings" pitchFamily="2" charset="2"/>
              <a:buChar char="q"/>
              <a:tabLst>
                <a:tab pos="450850" algn="l"/>
              </a:tabLst>
              <a:defRPr/>
            </a:pPr>
            <a:r>
              <a:rPr lang="it-IT" sz="2400" dirty="0">
                <a:solidFill>
                  <a:schemeClr val="tx2"/>
                </a:solidFill>
                <a:latin typeface="Calibri" pitchFamily="34" charset="0"/>
              </a:rPr>
              <a:t>lettera di intenti</a:t>
            </a:r>
          </a:p>
          <a:p>
            <a:pPr marL="450850" indent="-450850">
              <a:buClr>
                <a:srgbClr val="C00000"/>
              </a:buClr>
              <a:buFont typeface="Wingdings" pitchFamily="2" charset="2"/>
              <a:buChar char="q"/>
              <a:tabLst>
                <a:tab pos="450850" algn="l"/>
              </a:tabLst>
              <a:defRPr/>
            </a:pPr>
            <a:r>
              <a:rPr lang="it-IT" sz="2400" dirty="0">
                <a:solidFill>
                  <a:schemeClr val="tx2"/>
                </a:solidFill>
                <a:latin typeface="Calibri" pitchFamily="34" charset="0"/>
              </a:rPr>
              <a:t>impegno a redigere e applicare documenti e strumenti condivisi per la Rete</a:t>
            </a:r>
          </a:p>
          <a:p>
            <a:pPr marL="450850" indent="-450850">
              <a:buClr>
                <a:srgbClr val="C00000"/>
              </a:buClr>
              <a:buFont typeface="Wingdings" pitchFamily="2" charset="2"/>
              <a:buChar char="q"/>
              <a:tabLst>
                <a:tab pos="450850" algn="l"/>
              </a:tabLst>
              <a:defRPr/>
            </a:pPr>
            <a:r>
              <a:rPr lang="it-IT" sz="2400" dirty="0">
                <a:solidFill>
                  <a:schemeClr val="tx2"/>
                </a:solidFill>
                <a:latin typeface="Calibri" pitchFamily="34" charset="0"/>
              </a:rPr>
              <a:t>nessun costo (solo la missione)</a:t>
            </a:r>
          </a:p>
          <a:p>
            <a:pPr>
              <a:defRPr/>
            </a:pPr>
            <a:r>
              <a:rPr lang="it-IT" sz="2400" dirty="0">
                <a:latin typeface="Arial" charset="0"/>
              </a:rPr>
              <a:t/>
            </a:r>
            <a:br>
              <a:rPr lang="it-IT" sz="2400" dirty="0">
                <a:latin typeface="Arial" charset="0"/>
              </a:rPr>
            </a:br>
            <a:endParaRPr lang="it-IT" sz="2400" dirty="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 name="Rettangolo 5"/>
          <p:cNvSpPr/>
          <p:nvPr/>
        </p:nvSpPr>
        <p:spPr>
          <a:xfrm>
            <a:off x="0" y="2714620"/>
            <a:ext cx="9144000" cy="1015663"/>
          </a:xfrm>
          <a:prstGeom prst="rect">
            <a:avLst/>
          </a:prstGeom>
          <a:noFill/>
        </p:spPr>
        <p:txBody>
          <a:bodyPr>
            <a:spAutoFit/>
          </a:bodyPr>
          <a:lstStyle/>
          <a:p>
            <a:pPr algn="ctr">
              <a:defRPr/>
            </a:pPr>
            <a:r>
              <a:rPr lang="it-IT"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Gli obiettivi</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0" y="0"/>
            <a:ext cx="490538" cy="412750"/>
          </a:xfrm>
          <a:prstGeom prst="rect">
            <a:avLst/>
          </a:prstGeom>
          <a:noFill/>
          <a:ln w="9525">
            <a:noFill/>
            <a:miter lim="800000"/>
            <a:headEnd/>
            <a:tailEnd/>
          </a:ln>
        </p:spPr>
        <p:txBody>
          <a:bodyPr wrap="none" lIns="179331" tIns="88872" rIns="179331" anchor="ctr">
            <a:spAutoFit/>
          </a:bodyPr>
          <a:lstStyle/>
          <a:p>
            <a:r>
              <a:rPr lang="it-IT"/>
              <a:t>  </a:t>
            </a:r>
          </a:p>
        </p:txBody>
      </p:sp>
      <p:sp>
        <p:nvSpPr>
          <p:cNvPr id="14339" name="Rettangolo 5"/>
          <p:cNvSpPr>
            <a:spLocks noChangeArrowheads="1"/>
          </p:cNvSpPr>
          <p:nvPr/>
        </p:nvSpPr>
        <p:spPr bwMode="auto">
          <a:xfrm>
            <a:off x="500063" y="538163"/>
            <a:ext cx="7786687" cy="523875"/>
          </a:xfrm>
          <a:prstGeom prst="rect">
            <a:avLst/>
          </a:prstGeom>
          <a:noFill/>
          <a:ln w="9525">
            <a:noFill/>
            <a:miter lim="800000"/>
            <a:headEnd/>
            <a:tailEnd/>
          </a:ln>
        </p:spPr>
        <p:txBody>
          <a:bodyPr>
            <a:spAutoFit/>
          </a:bodyPr>
          <a:lstStyle/>
          <a:p>
            <a:r>
              <a:rPr lang="it-IT" sz="2800">
                <a:solidFill>
                  <a:srgbClr val="C00000"/>
                </a:solidFill>
                <a:latin typeface="Bodoni MT" pitchFamily="18" charset="0"/>
              </a:rPr>
              <a:t>Gli obiettivi generali</a:t>
            </a:r>
          </a:p>
        </p:txBody>
      </p:sp>
      <p:sp>
        <p:nvSpPr>
          <p:cNvPr id="4" name="CasellaDiTesto 3"/>
          <p:cNvSpPr txBox="1"/>
          <p:nvPr/>
        </p:nvSpPr>
        <p:spPr>
          <a:xfrm>
            <a:off x="500063" y="1214438"/>
            <a:ext cx="8429625" cy="3416300"/>
          </a:xfrm>
          <a:prstGeom prst="rect">
            <a:avLst/>
          </a:prstGeom>
          <a:noFill/>
        </p:spPr>
        <p:txBody>
          <a:bodyPr>
            <a:spAutoFit/>
          </a:bodyPr>
          <a:lstStyle/>
          <a:p>
            <a:pPr>
              <a:defRPr/>
            </a:pPr>
            <a:r>
              <a:rPr lang="it-IT" sz="2400" dirty="0">
                <a:solidFill>
                  <a:schemeClr val="tx2"/>
                </a:solidFill>
                <a:latin typeface="Calibri" pitchFamily="34" charset="0"/>
              </a:rPr>
              <a:t>Gli obiettivi della “Rete” sono:</a:t>
            </a:r>
          </a:p>
          <a:p>
            <a:pPr>
              <a:defRPr/>
            </a:pPr>
            <a:endParaRPr lang="it-IT" sz="2400" dirty="0">
              <a:solidFill>
                <a:schemeClr val="tx2"/>
              </a:solidFill>
              <a:latin typeface="Calibri" pitchFamily="34" charset="0"/>
            </a:endParaRPr>
          </a:p>
          <a:p>
            <a:pPr marL="450850" indent="-450850">
              <a:buClr>
                <a:srgbClr val="C00000"/>
              </a:buClr>
              <a:buFont typeface="Wingdings" pitchFamily="2" charset="2"/>
              <a:buChar char="q"/>
              <a:tabLst>
                <a:tab pos="450850" algn="l"/>
              </a:tabLst>
              <a:defRPr/>
            </a:pPr>
            <a:r>
              <a:rPr lang="it-IT" sz="2400" dirty="0">
                <a:solidFill>
                  <a:schemeClr val="tx2"/>
                </a:solidFill>
                <a:latin typeface="Calibri" pitchFamily="34" charset="0"/>
              </a:rPr>
              <a:t>fare rete - costruire un network</a:t>
            </a:r>
          </a:p>
          <a:p>
            <a:pPr marL="450850" indent="-450850">
              <a:buClr>
                <a:srgbClr val="C00000"/>
              </a:buClr>
              <a:buFont typeface="Wingdings" pitchFamily="2" charset="2"/>
              <a:buChar char="q"/>
              <a:tabLst>
                <a:tab pos="450850" algn="l"/>
              </a:tabLst>
              <a:defRPr/>
            </a:pPr>
            <a:r>
              <a:rPr lang="it-IT" sz="2400" dirty="0">
                <a:solidFill>
                  <a:schemeClr val="tx2"/>
                </a:solidFill>
                <a:latin typeface="Calibri" pitchFamily="34" charset="0"/>
              </a:rPr>
              <a:t>fare sistema in un settore dove ognuno finora è andato per proprio conto</a:t>
            </a:r>
          </a:p>
          <a:p>
            <a:pPr marL="450850" indent="-450850">
              <a:buClr>
                <a:srgbClr val="C00000"/>
              </a:buClr>
              <a:buFont typeface="Wingdings" pitchFamily="2" charset="2"/>
              <a:buChar char="q"/>
              <a:tabLst>
                <a:tab pos="450850" algn="l"/>
              </a:tabLst>
              <a:defRPr/>
            </a:pPr>
            <a:r>
              <a:rPr lang="it-IT" sz="2400" dirty="0">
                <a:solidFill>
                  <a:schemeClr val="tx2"/>
                </a:solidFill>
                <a:latin typeface="Calibri" pitchFamily="34" charset="0"/>
              </a:rPr>
              <a:t>anche nelle piccole cose (segnaletica)</a:t>
            </a:r>
          </a:p>
          <a:p>
            <a:pPr marL="450850" indent="-450850">
              <a:buClr>
                <a:srgbClr val="C00000"/>
              </a:buClr>
              <a:buFont typeface="Wingdings" pitchFamily="2" charset="2"/>
              <a:buChar char="q"/>
              <a:tabLst>
                <a:tab pos="450850" algn="l"/>
              </a:tabLst>
              <a:defRPr/>
            </a:pPr>
            <a:r>
              <a:rPr lang="it-IT" sz="2400" dirty="0">
                <a:solidFill>
                  <a:schemeClr val="tx2"/>
                </a:solidFill>
                <a:latin typeface="Calibri" pitchFamily="34" charset="0"/>
              </a:rPr>
              <a:t>formazione  mirata per gli archivisti universitari</a:t>
            </a:r>
          </a:p>
          <a:p>
            <a:pPr>
              <a:defRPr/>
            </a:pPr>
            <a:r>
              <a:rPr lang="it-IT" sz="2400" dirty="0">
                <a:latin typeface="Arial" charset="0"/>
              </a:rPr>
              <a:t/>
            </a:r>
            <a:br>
              <a:rPr lang="it-IT" sz="2400" dirty="0">
                <a:latin typeface="Arial" charset="0"/>
              </a:rPr>
            </a:br>
            <a:endParaRPr lang="it-IT" sz="2400" dirty="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0" y="0"/>
            <a:ext cx="490538" cy="412750"/>
          </a:xfrm>
          <a:prstGeom prst="rect">
            <a:avLst/>
          </a:prstGeom>
          <a:noFill/>
          <a:ln w="9525">
            <a:noFill/>
            <a:miter lim="800000"/>
            <a:headEnd/>
            <a:tailEnd/>
          </a:ln>
        </p:spPr>
        <p:txBody>
          <a:bodyPr wrap="none" lIns="179331" tIns="88872" rIns="179331" anchor="ctr">
            <a:spAutoFit/>
          </a:bodyPr>
          <a:lstStyle/>
          <a:p>
            <a:r>
              <a:rPr lang="it-IT"/>
              <a:t>  </a:t>
            </a:r>
          </a:p>
        </p:txBody>
      </p:sp>
      <p:sp>
        <p:nvSpPr>
          <p:cNvPr id="15363" name="Rettangolo 5"/>
          <p:cNvSpPr>
            <a:spLocks noChangeArrowheads="1"/>
          </p:cNvSpPr>
          <p:nvPr/>
        </p:nvSpPr>
        <p:spPr bwMode="auto">
          <a:xfrm>
            <a:off x="500063" y="538163"/>
            <a:ext cx="7786687" cy="523875"/>
          </a:xfrm>
          <a:prstGeom prst="rect">
            <a:avLst/>
          </a:prstGeom>
          <a:noFill/>
          <a:ln w="9525">
            <a:noFill/>
            <a:miter lim="800000"/>
            <a:headEnd/>
            <a:tailEnd/>
          </a:ln>
        </p:spPr>
        <p:txBody>
          <a:bodyPr>
            <a:spAutoFit/>
          </a:bodyPr>
          <a:lstStyle/>
          <a:p>
            <a:r>
              <a:rPr lang="it-IT" sz="2800">
                <a:solidFill>
                  <a:srgbClr val="C00000"/>
                </a:solidFill>
                <a:latin typeface="Bodoni MT" pitchFamily="18" charset="0"/>
              </a:rPr>
              <a:t>Gli obiettivi a breve termine (2010)</a:t>
            </a:r>
          </a:p>
        </p:txBody>
      </p:sp>
      <p:sp>
        <p:nvSpPr>
          <p:cNvPr id="4" name="CasellaDiTesto 3"/>
          <p:cNvSpPr txBox="1"/>
          <p:nvPr/>
        </p:nvSpPr>
        <p:spPr>
          <a:xfrm>
            <a:off x="500063" y="1214438"/>
            <a:ext cx="8429625" cy="3416300"/>
          </a:xfrm>
          <a:prstGeom prst="rect">
            <a:avLst/>
          </a:prstGeom>
          <a:noFill/>
        </p:spPr>
        <p:txBody>
          <a:bodyPr>
            <a:spAutoFit/>
          </a:bodyPr>
          <a:lstStyle/>
          <a:p>
            <a:pPr>
              <a:defRPr/>
            </a:pPr>
            <a:r>
              <a:rPr lang="it-IT" sz="2400" dirty="0">
                <a:solidFill>
                  <a:schemeClr val="tx2"/>
                </a:solidFill>
                <a:latin typeface="Calibri" pitchFamily="34" charset="0"/>
              </a:rPr>
              <a:t>Gli obiettivi a breve-medio termine sono:</a:t>
            </a:r>
          </a:p>
          <a:p>
            <a:pPr>
              <a:defRPr/>
            </a:pPr>
            <a:endParaRPr lang="it-IT" sz="2400" dirty="0">
              <a:solidFill>
                <a:schemeClr val="tx2"/>
              </a:solidFill>
              <a:latin typeface="Calibri" pitchFamily="34" charset="0"/>
            </a:endParaRPr>
          </a:p>
          <a:p>
            <a:pPr marL="450850" indent="-450850">
              <a:buClr>
                <a:srgbClr val="C00000"/>
              </a:buClr>
              <a:buFont typeface="Wingdings" pitchFamily="2" charset="2"/>
              <a:buChar char="q"/>
              <a:tabLst>
                <a:tab pos="450850" algn="l"/>
              </a:tabLst>
              <a:defRPr/>
            </a:pPr>
            <a:r>
              <a:rPr lang="it-IT" sz="2400" dirty="0">
                <a:solidFill>
                  <a:schemeClr val="tx2"/>
                </a:solidFill>
                <a:latin typeface="Calibri" pitchFamily="34" charset="0"/>
              </a:rPr>
              <a:t>tariffazione condivisa sui corrispettivi</a:t>
            </a:r>
          </a:p>
          <a:p>
            <a:pPr marL="450850" indent="-450850">
              <a:buClr>
                <a:srgbClr val="C00000"/>
              </a:buClr>
              <a:buFont typeface="Wingdings" pitchFamily="2" charset="2"/>
              <a:buChar char="q"/>
              <a:tabLst>
                <a:tab pos="450850" algn="l"/>
              </a:tabLst>
              <a:defRPr/>
            </a:pPr>
            <a:r>
              <a:rPr lang="it-IT" sz="2400" dirty="0">
                <a:solidFill>
                  <a:schemeClr val="tx2"/>
                </a:solidFill>
                <a:latin typeface="Calibri" pitchFamily="34" charset="0"/>
              </a:rPr>
              <a:t>regolamento condiviso per la sala di studio, compresa la consultabilità e la modulistica (contenuti, non layout)</a:t>
            </a:r>
          </a:p>
          <a:p>
            <a:pPr marL="450850" indent="-450850">
              <a:buClr>
                <a:srgbClr val="C00000"/>
              </a:buClr>
              <a:buFont typeface="Wingdings" pitchFamily="2" charset="2"/>
              <a:buChar char="q"/>
              <a:tabLst>
                <a:tab pos="450850" algn="l"/>
              </a:tabLst>
              <a:defRPr/>
            </a:pPr>
            <a:r>
              <a:rPr lang="it-IT" sz="2400" dirty="0">
                <a:solidFill>
                  <a:schemeClr val="tx2"/>
                </a:solidFill>
                <a:latin typeface="Calibri" pitchFamily="34" charset="0"/>
              </a:rPr>
              <a:t>conservazione e consultazione delle tesi</a:t>
            </a:r>
            <a:br>
              <a:rPr lang="it-IT" sz="2400" dirty="0">
                <a:solidFill>
                  <a:schemeClr val="tx2"/>
                </a:solidFill>
                <a:latin typeface="Calibri" pitchFamily="34" charset="0"/>
              </a:rPr>
            </a:br>
            <a:r>
              <a:rPr lang="it-IT" sz="2400" dirty="0">
                <a:solidFill>
                  <a:schemeClr val="tx2"/>
                </a:solidFill>
                <a:latin typeface="Calibri" pitchFamily="34" charset="0"/>
              </a:rPr>
              <a:t>(di laurea e di dottorato)</a:t>
            </a:r>
          </a:p>
          <a:p>
            <a:pPr marL="450850" indent="-450850">
              <a:buClr>
                <a:srgbClr val="C00000"/>
              </a:buClr>
              <a:tabLst>
                <a:tab pos="450850" algn="l"/>
              </a:tabLst>
              <a:defRPr/>
            </a:pPr>
            <a:endParaRPr lang="it-IT" sz="2400" dirty="0">
              <a:solidFill>
                <a:schemeClr val="tx2"/>
              </a:solidFill>
              <a:latin typeface="Calibri" pitchFamily="34" charset="0"/>
            </a:endParaRPr>
          </a:p>
          <a:p>
            <a:pPr marL="450850" indent="-450850">
              <a:buClr>
                <a:srgbClr val="C00000"/>
              </a:buClr>
              <a:buFont typeface="Wingdings" pitchFamily="2" charset="2"/>
              <a:buChar char="q"/>
              <a:tabLst>
                <a:tab pos="450850" algn="l"/>
              </a:tabLst>
              <a:defRPr/>
            </a:pPr>
            <a:endParaRPr lang="it-IT" sz="2400" dirty="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0" y="0"/>
            <a:ext cx="490538" cy="412750"/>
          </a:xfrm>
          <a:prstGeom prst="rect">
            <a:avLst/>
          </a:prstGeom>
          <a:noFill/>
          <a:ln w="9525">
            <a:noFill/>
            <a:miter lim="800000"/>
            <a:headEnd/>
            <a:tailEnd/>
          </a:ln>
        </p:spPr>
        <p:txBody>
          <a:bodyPr wrap="none" lIns="179331" tIns="88872" rIns="179331" anchor="ctr">
            <a:spAutoFit/>
          </a:bodyPr>
          <a:lstStyle/>
          <a:p>
            <a:r>
              <a:rPr lang="it-IT"/>
              <a:t>  </a:t>
            </a:r>
          </a:p>
        </p:txBody>
      </p:sp>
      <p:sp>
        <p:nvSpPr>
          <p:cNvPr id="16387" name="Rettangolo 5"/>
          <p:cNvSpPr>
            <a:spLocks noChangeArrowheads="1"/>
          </p:cNvSpPr>
          <p:nvPr/>
        </p:nvSpPr>
        <p:spPr bwMode="auto">
          <a:xfrm>
            <a:off x="500063" y="538163"/>
            <a:ext cx="7786687" cy="523875"/>
          </a:xfrm>
          <a:prstGeom prst="rect">
            <a:avLst/>
          </a:prstGeom>
          <a:noFill/>
          <a:ln w="9525">
            <a:noFill/>
            <a:miter lim="800000"/>
            <a:headEnd/>
            <a:tailEnd/>
          </a:ln>
        </p:spPr>
        <p:txBody>
          <a:bodyPr>
            <a:spAutoFit/>
          </a:bodyPr>
          <a:lstStyle/>
          <a:p>
            <a:r>
              <a:rPr lang="it-IT" sz="2800">
                <a:solidFill>
                  <a:srgbClr val="C00000"/>
                </a:solidFill>
                <a:latin typeface="Bodoni MT" pitchFamily="18" charset="0"/>
              </a:rPr>
              <a:t>Gli obiettivi a medio termine (2011)</a:t>
            </a:r>
          </a:p>
        </p:txBody>
      </p:sp>
      <p:sp>
        <p:nvSpPr>
          <p:cNvPr id="4" name="CasellaDiTesto 3"/>
          <p:cNvSpPr txBox="1"/>
          <p:nvPr/>
        </p:nvSpPr>
        <p:spPr>
          <a:xfrm>
            <a:off x="500063" y="1214438"/>
            <a:ext cx="8429625" cy="2678112"/>
          </a:xfrm>
          <a:prstGeom prst="rect">
            <a:avLst/>
          </a:prstGeom>
          <a:noFill/>
        </p:spPr>
        <p:txBody>
          <a:bodyPr>
            <a:spAutoFit/>
          </a:bodyPr>
          <a:lstStyle/>
          <a:p>
            <a:pPr>
              <a:defRPr/>
            </a:pPr>
            <a:r>
              <a:rPr lang="it-IT" sz="2400" dirty="0">
                <a:solidFill>
                  <a:schemeClr val="tx2"/>
                </a:solidFill>
                <a:latin typeface="Calibri" pitchFamily="34" charset="0"/>
              </a:rPr>
              <a:t>Gli obiettivi a medio termine sono:</a:t>
            </a:r>
          </a:p>
          <a:p>
            <a:pPr>
              <a:defRPr/>
            </a:pPr>
            <a:endParaRPr lang="it-IT" sz="2400" dirty="0">
              <a:solidFill>
                <a:schemeClr val="tx2"/>
              </a:solidFill>
              <a:latin typeface="Calibri" pitchFamily="34" charset="0"/>
            </a:endParaRPr>
          </a:p>
          <a:p>
            <a:pPr marL="450850" indent="-450850">
              <a:buClr>
                <a:srgbClr val="C00000"/>
              </a:buClr>
              <a:buFont typeface="Wingdings" pitchFamily="2" charset="2"/>
              <a:buChar char="q"/>
              <a:tabLst>
                <a:tab pos="450850" algn="l"/>
              </a:tabLst>
              <a:defRPr/>
            </a:pPr>
            <a:r>
              <a:rPr lang="it-IT" sz="2400" dirty="0">
                <a:solidFill>
                  <a:schemeClr val="tx2"/>
                </a:solidFill>
                <a:latin typeface="Calibri" pitchFamily="34" charset="0"/>
              </a:rPr>
              <a:t>periodizzazione archivistica</a:t>
            </a:r>
          </a:p>
          <a:p>
            <a:pPr marL="450850" indent="-450850">
              <a:buClr>
                <a:srgbClr val="C00000"/>
              </a:buClr>
              <a:buFont typeface="Wingdings" pitchFamily="2" charset="2"/>
              <a:buChar char="q"/>
              <a:tabLst>
                <a:tab pos="450850" algn="l"/>
              </a:tabLst>
              <a:defRPr/>
            </a:pPr>
            <a:r>
              <a:rPr lang="it-IT" sz="2400" dirty="0">
                <a:solidFill>
                  <a:schemeClr val="tx2"/>
                </a:solidFill>
                <a:latin typeface="Calibri" pitchFamily="34" charset="0"/>
              </a:rPr>
              <a:t>2° Rapporto sugli archivi universitari</a:t>
            </a:r>
          </a:p>
          <a:p>
            <a:pPr marL="450850" indent="-450850">
              <a:buClr>
                <a:srgbClr val="C00000"/>
              </a:buClr>
              <a:buFont typeface="Wingdings" pitchFamily="2" charset="2"/>
              <a:buChar char="q"/>
              <a:tabLst>
                <a:tab pos="450850" algn="l"/>
              </a:tabLst>
              <a:defRPr/>
            </a:pPr>
            <a:r>
              <a:rPr lang="it-IT" sz="2400" dirty="0" err="1">
                <a:solidFill>
                  <a:schemeClr val="tx2"/>
                </a:solidFill>
                <a:latin typeface="Calibri" pitchFamily="34" charset="0"/>
              </a:rPr>
              <a:t>iper</a:t>
            </a:r>
            <a:r>
              <a:rPr lang="it-IT" sz="2400" dirty="0">
                <a:solidFill>
                  <a:schemeClr val="tx2"/>
                </a:solidFill>
                <a:latin typeface="Calibri" pitchFamily="34" charset="0"/>
              </a:rPr>
              <a:t>/</a:t>
            </a:r>
            <a:r>
              <a:rPr lang="it-IT" sz="2400" dirty="0" err="1">
                <a:solidFill>
                  <a:schemeClr val="tx2"/>
                </a:solidFill>
                <a:latin typeface="Calibri" pitchFamily="34" charset="0"/>
              </a:rPr>
              <a:t>metasito-web</a:t>
            </a:r>
            <a:r>
              <a:rPr lang="it-IT" sz="2400" dirty="0">
                <a:solidFill>
                  <a:schemeClr val="tx2"/>
                </a:solidFill>
                <a:latin typeface="Calibri" pitchFamily="34" charset="0"/>
              </a:rPr>
              <a:t> per gli archivi storici universitari</a:t>
            </a:r>
          </a:p>
          <a:p>
            <a:pPr>
              <a:defRPr/>
            </a:pPr>
            <a:r>
              <a:rPr lang="it-IT" sz="2400" dirty="0">
                <a:latin typeface="Arial" charset="0"/>
              </a:rPr>
              <a:t/>
            </a:r>
            <a:br>
              <a:rPr lang="it-IT" sz="2400" dirty="0">
                <a:latin typeface="Arial" charset="0"/>
              </a:rPr>
            </a:br>
            <a:endParaRPr lang="it-IT" sz="2400" dirty="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0" y="0"/>
            <a:ext cx="490538" cy="412750"/>
          </a:xfrm>
          <a:prstGeom prst="rect">
            <a:avLst/>
          </a:prstGeom>
          <a:noFill/>
          <a:ln w="9525">
            <a:noFill/>
            <a:miter lim="800000"/>
            <a:headEnd/>
            <a:tailEnd/>
          </a:ln>
        </p:spPr>
        <p:txBody>
          <a:bodyPr wrap="none" lIns="179331" tIns="88872" rIns="179331" anchor="ctr">
            <a:spAutoFit/>
          </a:bodyPr>
          <a:lstStyle/>
          <a:p>
            <a:r>
              <a:rPr lang="it-IT"/>
              <a:t>  </a:t>
            </a:r>
          </a:p>
        </p:txBody>
      </p:sp>
      <p:sp>
        <p:nvSpPr>
          <p:cNvPr id="17411" name="Rettangolo 5"/>
          <p:cNvSpPr>
            <a:spLocks noChangeArrowheads="1"/>
          </p:cNvSpPr>
          <p:nvPr/>
        </p:nvSpPr>
        <p:spPr bwMode="auto">
          <a:xfrm>
            <a:off x="500063" y="538163"/>
            <a:ext cx="7786687" cy="523875"/>
          </a:xfrm>
          <a:prstGeom prst="rect">
            <a:avLst/>
          </a:prstGeom>
          <a:noFill/>
          <a:ln w="9525">
            <a:noFill/>
            <a:miter lim="800000"/>
            <a:headEnd/>
            <a:tailEnd/>
          </a:ln>
        </p:spPr>
        <p:txBody>
          <a:bodyPr>
            <a:spAutoFit/>
          </a:bodyPr>
          <a:lstStyle/>
          <a:p>
            <a:r>
              <a:rPr lang="it-IT" sz="2800">
                <a:solidFill>
                  <a:srgbClr val="C00000"/>
                </a:solidFill>
                <a:latin typeface="Bodoni MT" pitchFamily="18" charset="0"/>
              </a:rPr>
              <a:t>Gli obiettivi permanenti</a:t>
            </a:r>
          </a:p>
        </p:txBody>
      </p:sp>
      <p:sp>
        <p:nvSpPr>
          <p:cNvPr id="4" name="CasellaDiTesto 3"/>
          <p:cNvSpPr txBox="1"/>
          <p:nvPr/>
        </p:nvSpPr>
        <p:spPr>
          <a:xfrm>
            <a:off x="500063" y="1214438"/>
            <a:ext cx="8429625" cy="2678112"/>
          </a:xfrm>
          <a:prstGeom prst="rect">
            <a:avLst/>
          </a:prstGeom>
          <a:noFill/>
        </p:spPr>
        <p:txBody>
          <a:bodyPr>
            <a:spAutoFit/>
          </a:bodyPr>
          <a:lstStyle/>
          <a:p>
            <a:pPr>
              <a:defRPr/>
            </a:pPr>
            <a:r>
              <a:rPr lang="it-IT" sz="2400" dirty="0">
                <a:solidFill>
                  <a:schemeClr val="tx2"/>
                </a:solidFill>
                <a:latin typeface="Calibri" pitchFamily="34" charset="0"/>
              </a:rPr>
              <a:t>Gli obiettivi permanenti sono:</a:t>
            </a:r>
          </a:p>
          <a:p>
            <a:pPr>
              <a:defRPr/>
            </a:pPr>
            <a:endParaRPr lang="it-IT" sz="2400" dirty="0">
              <a:solidFill>
                <a:schemeClr val="tx2"/>
              </a:solidFill>
              <a:latin typeface="Calibri" pitchFamily="34" charset="0"/>
            </a:endParaRPr>
          </a:p>
          <a:p>
            <a:pPr marL="450850" indent="-450850">
              <a:buClr>
                <a:srgbClr val="C00000"/>
              </a:buClr>
              <a:buFont typeface="Wingdings" pitchFamily="2" charset="2"/>
              <a:buChar char="q"/>
              <a:tabLst>
                <a:tab pos="450850" algn="l"/>
              </a:tabLst>
              <a:defRPr/>
            </a:pPr>
            <a:r>
              <a:rPr lang="it-IT" sz="2400" dirty="0">
                <a:solidFill>
                  <a:schemeClr val="tx2"/>
                </a:solidFill>
                <a:latin typeface="Calibri" pitchFamily="34" charset="0"/>
              </a:rPr>
              <a:t>elaborare e condividere metodologie e strumenti comuni per la gestione dell’archivio universitario</a:t>
            </a:r>
            <a:br>
              <a:rPr lang="it-IT" sz="2400" dirty="0">
                <a:solidFill>
                  <a:schemeClr val="tx2"/>
                </a:solidFill>
                <a:latin typeface="Calibri" pitchFamily="34" charset="0"/>
              </a:rPr>
            </a:br>
            <a:r>
              <a:rPr lang="it-IT" sz="2400" dirty="0">
                <a:solidFill>
                  <a:schemeClr val="tx2"/>
                </a:solidFill>
                <a:latin typeface="Calibri" pitchFamily="34" charset="0"/>
              </a:rPr>
              <a:t>(indipendentemente dalle piattaforme utilizzate)</a:t>
            </a:r>
          </a:p>
          <a:p>
            <a:pPr>
              <a:defRPr/>
            </a:pPr>
            <a:r>
              <a:rPr lang="it-IT" sz="2400" dirty="0">
                <a:latin typeface="Arial" charset="0"/>
              </a:rPr>
              <a:t/>
            </a:r>
            <a:br>
              <a:rPr lang="it-IT" sz="2400" dirty="0">
                <a:latin typeface="Arial" charset="0"/>
              </a:rPr>
            </a:br>
            <a:endParaRPr lang="it-IT" sz="2400" dirty="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 name="Rettangolo 5"/>
          <p:cNvSpPr/>
          <p:nvPr/>
        </p:nvSpPr>
        <p:spPr>
          <a:xfrm>
            <a:off x="0" y="2714620"/>
            <a:ext cx="9144000" cy="1015663"/>
          </a:xfrm>
          <a:prstGeom prst="rect">
            <a:avLst/>
          </a:prstGeom>
          <a:noFill/>
        </p:spPr>
        <p:txBody>
          <a:bodyPr>
            <a:spAutoFit/>
          </a:bodyPr>
          <a:lstStyle/>
          <a:p>
            <a:pPr algn="ctr">
              <a:defRPr/>
            </a:pPr>
            <a:r>
              <a:rPr lang="it-IT"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Un archivio a 360°</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0" y="0"/>
            <a:ext cx="490538" cy="412750"/>
          </a:xfrm>
          <a:prstGeom prst="rect">
            <a:avLst/>
          </a:prstGeom>
          <a:noFill/>
          <a:ln w="9525">
            <a:noFill/>
            <a:miter lim="800000"/>
            <a:headEnd/>
            <a:tailEnd/>
          </a:ln>
        </p:spPr>
        <p:txBody>
          <a:bodyPr wrap="none" lIns="179331" tIns="88872" rIns="179331" anchor="ctr">
            <a:spAutoFit/>
          </a:bodyPr>
          <a:lstStyle/>
          <a:p>
            <a:r>
              <a:rPr lang="it-IT"/>
              <a:t>  </a:t>
            </a:r>
          </a:p>
        </p:txBody>
      </p:sp>
      <p:sp>
        <p:nvSpPr>
          <p:cNvPr id="19459" name="Rettangolo 5"/>
          <p:cNvSpPr>
            <a:spLocks noChangeArrowheads="1"/>
          </p:cNvSpPr>
          <p:nvPr/>
        </p:nvSpPr>
        <p:spPr bwMode="auto">
          <a:xfrm>
            <a:off x="642938" y="1643063"/>
            <a:ext cx="7786687" cy="3786187"/>
          </a:xfrm>
          <a:prstGeom prst="rect">
            <a:avLst/>
          </a:prstGeom>
          <a:noFill/>
          <a:ln w="9525">
            <a:noFill/>
            <a:miter lim="800000"/>
            <a:headEnd/>
            <a:tailEnd/>
          </a:ln>
        </p:spPr>
        <p:txBody>
          <a:bodyPr>
            <a:spAutoFit/>
          </a:bodyPr>
          <a:lstStyle/>
          <a:p>
            <a:r>
              <a:rPr lang="it-IT" sz="2400">
                <a:solidFill>
                  <a:schemeClr val="tx2"/>
                </a:solidFill>
                <a:latin typeface="Calibri" pitchFamily="34" charset="0"/>
              </a:rPr>
              <a:t>La salvaguardia materiale degli archivi prima ancora che passino in quelli di Stato, la selezione di ciò che merita di essere conservato, la possibilità di facilitare tale selezione con accorgimenti da porre in atto fin dall’impostazione iniziale degli archivi correnti, l’ordine stesso di tali archivi sono tutti problemi cui gli Archivi di Stato non possono dichiararsi indifferenti, pena la perdita di contatto con quella realtà che spetta loro trasferire sul piano dell’interesse scientifico.</a:t>
            </a:r>
          </a:p>
          <a:p>
            <a:pPr algn="r"/>
            <a:r>
              <a:rPr lang="it-IT" sz="2400">
                <a:solidFill>
                  <a:schemeClr val="tx2"/>
                </a:solidFill>
                <a:latin typeface="Calibri" pitchFamily="34" charset="0"/>
              </a:rPr>
              <a:t>Claudio Pavone, 1964</a:t>
            </a:r>
          </a:p>
        </p:txBody>
      </p:sp>
      <p:sp>
        <p:nvSpPr>
          <p:cNvPr id="19460" name="Rettangolo 5"/>
          <p:cNvSpPr>
            <a:spLocks noChangeArrowheads="1"/>
          </p:cNvSpPr>
          <p:nvPr/>
        </p:nvSpPr>
        <p:spPr bwMode="auto">
          <a:xfrm>
            <a:off x="642938" y="476250"/>
            <a:ext cx="7786687" cy="954088"/>
          </a:xfrm>
          <a:prstGeom prst="rect">
            <a:avLst/>
          </a:prstGeom>
          <a:noFill/>
          <a:ln w="9525">
            <a:noFill/>
            <a:miter lim="800000"/>
            <a:headEnd/>
            <a:tailEnd/>
          </a:ln>
        </p:spPr>
        <p:txBody>
          <a:bodyPr>
            <a:spAutoFit/>
          </a:bodyPr>
          <a:lstStyle/>
          <a:p>
            <a:r>
              <a:rPr lang="it-IT" sz="2800">
                <a:solidFill>
                  <a:srgbClr val="C00000"/>
                </a:solidFill>
                <a:latin typeface="Bodoni MT" pitchFamily="18" charset="0"/>
              </a:rPr>
              <a:t>Esiste uno scollamento fra le tre età.</a:t>
            </a:r>
            <a:br>
              <a:rPr lang="it-IT" sz="2800">
                <a:solidFill>
                  <a:srgbClr val="C00000"/>
                </a:solidFill>
                <a:latin typeface="Bodoni MT" pitchFamily="18" charset="0"/>
              </a:rPr>
            </a:br>
            <a:r>
              <a:rPr lang="it-IT" sz="2800">
                <a:solidFill>
                  <a:srgbClr val="C00000"/>
                </a:solidFill>
                <a:latin typeface="Bodoni MT" pitchFamily="18" charset="0"/>
              </a:rPr>
              <a:t>Invece...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0" y="0"/>
            <a:ext cx="490538" cy="412750"/>
          </a:xfrm>
          <a:prstGeom prst="rect">
            <a:avLst/>
          </a:prstGeom>
          <a:noFill/>
          <a:ln w="9525">
            <a:noFill/>
            <a:miter lim="800000"/>
            <a:headEnd/>
            <a:tailEnd/>
          </a:ln>
        </p:spPr>
        <p:txBody>
          <a:bodyPr wrap="none" lIns="179331" tIns="88872" rIns="179331" anchor="ctr">
            <a:spAutoFit/>
          </a:bodyPr>
          <a:lstStyle/>
          <a:p>
            <a:r>
              <a:rPr lang="it-IT"/>
              <a:t>  </a:t>
            </a:r>
          </a:p>
        </p:txBody>
      </p:sp>
      <p:sp>
        <p:nvSpPr>
          <p:cNvPr id="20483" name="Rettangolo 5"/>
          <p:cNvSpPr>
            <a:spLocks noChangeArrowheads="1"/>
          </p:cNvSpPr>
          <p:nvPr/>
        </p:nvSpPr>
        <p:spPr bwMode="auto">
          <a:xfrm>
            <a:off x="642938" y="1643063"/>
            <a:ext cx="7786687" cy="3046412"/>
          </a:xfrm>
          <a:prstGeom prst="rect">
            <a:avLst/>
          </a:prstGeom>
          <a:noFill/>
          <a:ln w="9525">
            <a:noFill/>
            <a:miter lim="800000"/>
            <a:headEnd/>
            <a:tailEnd/>
          </a:ln>
        </p:spPr>
        <p:txBody>
          <a:bodyPr>
            <a:spAutoFit/>
          </a:bodyPr>
          <a:lstStyle/>
          <a:p>
            <a:pPr marL="538163" indent="-538163">
              <a:buClr>
                <a:srgbClr val="990000"/>
              </a:buClr>
              <a:buFont typeface="Wingdings" pitchFamily="2" charset="2"/>
              <a:buChar char="q"/>
            </a:pPr>
            <a:r>
              <a:rPr lang="it-IT" sz="2400">
                <a:solidFill>
                  <a:schemeClr val="tx2"/>
                </a:solidFill>
                <a:latin typeface="Calibri" pitchFamily="34" charset="0"/>
              </a:rPr>
              <a:t>incidere sulla produzione </a:t>
            </a:r>
            <a:br>
              <a:rPr lang="it-IT" sz="2400">
                <a:solidFill>
                  <a:schemeClr val="tx2"/>
                </a:solidFill>
                <a:latin typeface="Calibri" pitchFamily="34" charset="0"/>
              </a:rPr>
            </a:br>
            <a:r>
              <a:rPr lang="it-IT" sz="2400">
                <a:solidFill>
                  <a:schemeClr val="tx2"/>
                </a:solidFill>
                <a:latin typeface="Calibri" pitchFamily="34" charset="0"/>
              </a:rPr>
              <a:t>e sulla sedimentazione documentaria</a:t>
            </a:r>
          </a:p>
          <a:p>
            <a:pPr marL="538163" indent="-538163">
              <a:buClr>
                <a:srgbClr val="990000"/>
              </a:buClr>
              <a:buFont typeface="Wingdings" pitchFamily="2" charset="2"/>
              <a:buChar char="q"/>
            </a:pPr>
            <a:r>
              <a:rPr lang="it-IT" sz="2400">
                <a:solidFill>
                  <a:schemeClr val="tx2"/>
                </a:solidFill>
                <a:latin typeface="Calibri" pitchFamily="34" charset="0"/>
              </a:rPr>
              <a:t>rifondare la diplomatica del documento universitario contemporaneo</a:t>
            </a:r>
          </a:p>
          <a:p>
            <a:pPr marL="538163" indent="-538163">
              <a:buClr>
                <a:srgbClr val="990000"/>
              </a:buClr>
              <a:buFont typeface="Wingdings" pitchFamily="2" charset="2"/>
              <a:buChar char="q"/>
            </a:pPr>
            <a:r>
              <a:rPr lang="it-IT" sz="2400">
                <a:solidFill>
                  <a:schemeClr val="tx2"/>
                </a:solidFill>
                <a:latin typeface="Calibri" pitchFamily="34" charset="0"/>
              </a:rPr>
              <a:t>controllare i trasferimenti e i versamenti</a:t>
            </a:r>
          </a:p>
          <a:p>
            <a:pPr marL="538163" indent="-538163">
              <a:buClr>
                <a:srgbClr val="990000"/>
              </a:buClr>
              <a:buFont typeface="Wingdings" pitchFamily="2" charset="2"/>
              <a:buChar char="q"/>
            </a:pPr>
            <a:endParaRPr lang="it-IT" sz="2400">
              <a:solidFill>
                <a:schemeClr val="tx2"/>
              </a:solidFill>
              <a:latin typeface="Calibri" pitchFamily="34" charset="0"/>
            </a:endParaRPr>
          </a:p>
          <a:p>
            <a:pPr marL="538163" indent="-538163">
              <a:buClr>
                <a:srgbClr val="990000"/>
              </a:buClr>
              <a:buFont typeface="Wingdings" pitchFamily="2" charset="2"/>
              <a:buChar char="q"/>
            </a:pPr>
            <a:r>
              <a:rPr lang="it-IT" sz="2400">
                <a:solidFill>
                  <a:schemeClr val="tx2"/>
                </a:solidFill>
                <a:latin typeface="Calibri" pitchFamily="34" charset="0"/>
              </a:rPr>
              <a:t>insomma: anche l’archivio corrente e l’archivio di deposito rappresentano beni culturali</a:t>
            </a:r>
          </a:p>
        </p:txBody>
      </p:sp>
      <p:sp>
        <p:nvSpPr>
          <p:cNvPr id="20484" name="Rettangolo 5"/>
          <p:cNvSpPr>
            <a:spLocks noChangeArrowheads="1"/>
          </p:cNvSpPr>
          <p:nvPr/>
        </p:nvSpPr>
        <p:spPr bwMode="auto">
          <a:xfrm>
            <a:off x="642938" y="476250"/>
            <a:ext cx="7786687" cy="523875"/>
          </a:xfrm>
          <a:prstGeom prst="rect">
            <a:avLst/>
          </a:prstGeom>
          <a:noFill/>
          <a:ln w="9525">
            <a:noFill/>
            <a:miter lim="800000"/>
            <a:headEnd/>
            <a:tailEnd/>
          </a:ln>
        </p:spPr>
        <p:txBody>
          <a:bodyPr>
            <a:spAutoFit/>
          </a:bodyPr>
          <a:lstStyle/>
          <a:p>
            <a:r>
              <a:rPr lang="it-IT" sz="2800">
                <a:solidFill>
                  <a:srgbClr val="C00000"/>
                </a:solidFill>
                <a:latin typeface="Bodoni MT" pitchFamily="18" charset="0"/>
              </a:rPr>
              <a:t>Invece risulta necessario oggi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 name="Rettangolo 5"/>
          <p:cNvSpPr/>
          <p:nvPr/>
        </p:nvSpPr>
        <p:spPr>
          <a:xfrm>
            <a:off x="0" y="2643182"/>
            <a:ext cx="9144000" cy="1015663"/>
          </a:xfrm>
          <a:prstGeom prst="rect">
            <a:avLst/>
          </a:prstGeom>
          <a:noFill/>
        </p:spPr>
        <p:txBody>
          <a:bodyPr>
            <a:spAutoFit/>
          </a:bodyPr>
          <a:lstStyle/>
          <a:p>
            <a:pPr algn="ctr">
              <a:defRPr/>
            </a:pPr>
            <a:r>
              <a:rPr lang="it-IT"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Come è nata la rete?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3"/>
          <a:srcRect/>
          <a:stretch>
            <a:fillRect/>
          </a:stretch>
        </p:blipFill>
        <p:spPr bwMode="auto">
          <a:xfrm>
            <a:off x="452438" y="357188"/>
            <a:ext cx="762000" cy="762000"/>
          </a:xfrm>
          <a:prstGeom prst="rect">
            <a:avLst/>
          </a:prstGeom>
          <a:noFill/>
          <a:ln w="9525">
            <a:noFill/>
            <a:miter lim="800000"/>
            <a:headEnd/>
            <a:tailEnd/>
          </a:ln>
        </p:spPr>
      </p:pic>
      <p:sp>
        <p:nvSpPr>
          <p:cNvPr id="21507" name="WordArt 5"/>
          <p:cNvSpPr>
            <a:spLocks noChangeArrowheads="1" noChangeShapeType="1" noTextEdit="1"/>
          </p:cNvSpPr>
          <p:nvPr/>
        </p:nvSpPr>
        <p:spPr bwMode="auto">
          <a:xfrm>
            <a:off x="2590800" y="5980113"/>
            <a:ext cx="3962400" cy="377825"/>
          </a:xfrm>
          <a:prstGeom prst="rect">
            <a:avLst/>
          </a:prstGeom>
        </p:spPr>
        <p:txBody>
          <a:bodyPr wrap="none" fromWordArt="1">
            <a:prstTxWarp prst="textPlain">
              <a:avLst>
                <a:gd name="adj" fmla="val 50000"/>
              </a:avLst>
            </a:prstTxWarp>
          </a:bodyPr>
          <a:lstStyle/>
          <a:p>
            <a:pPr algn="ctr"/>
            <a:r>
              <a:rPr lang="it-IT" sz="2800" kern="10">
                <a:ln w="9525">
                  <a:solidFill>
                    <a:srgbClr val="000000"/>
                  </a:solidFill>
                  <a:round/>
                  <a:headEnd/>
                  <a:tailEnd/>
                </a:ln>
                <a:solidFill>
                  <a:srgbClr val="A50021"/>
                </a:solidFill>
                <a:latin typeface="Arial Black"/>
              </a:rPr>
              <a:t>art. 40 del 490/1999</a:t>
            </a:r>
          </a:p>
        </p:txBody>
      </p:sp>
      <p:sp>
        <p:nvSpPr>
          <p:cNvPr id="21508" name="AutoShape 6"/>
          <p:cNvSpPr>
            <a:spLocks noChangeArrowheads="1"/>
          </p:cNvSpPr>
          <p:nvPr/>
        </p:nvSpPr>
        <p:spPr bwMode="auto">
          <a:xfrm rot="-5400000">
            <a:off x="3959225" y="4465638"/>
            <a:ext cx="1225550" cy="1009650"/>
          </a:xfrm>
          <a:prstGeom prst="notchedRightArrow">
            <a:avLst>
              <a:gd name="adj1" fmla="val 50000"/>
              <a:gd name="adj2" fmla="val 30346"/>
            </a:avLst>
          </a:prstGeom>
          <a:solidFill>
            <a:srgbClr val="FF6600"/>
          </a:solidFill>
          <a:ln w="9525">
            <a:solidFill>
              <a:schemeClr val="tx1"/>
            </a:solidFill>
            <a:miter lim="800000"/>
            <a:headEnd/>
            <a:tailEnd/>
          </a:ln>
        </p:spPr>
        <p:txBody>
          <a:bodyPr wrap="none" anchor="ctr"/>
          <a:lstStyle/>
          <a:p>
            <a:endParaRPr lang="it-IT"/>
          </a:p>
        </p:txBody>
      </p:sp>
      <p:sp>
        <p:nvSpPr>
          <p:cNvPr id="21509" name="Rettangolo 7"/>
          <p:cNvSpPr>
            <a:spLocks noChangeArrowheads="1"/>
          </p:cNvSpPr>
          <p:nvPr/>
        </p:nvSpPr>
        <p:spPr bwMode="auto">
          <a:xfrm>
            <a:off x="1357313" y="476250"/>
            <a:ext cx="6786562" cy="523875"/>
          </a:xfrm>
          <a:prstGeom prst="rect">
            <a:avLst/>
          </a:prstGeom>
          <a:noFill/>
          <a:ln w="9525">
            <a:noFill/>
            <a:miter lim="800000"/>
            <a:headEnd/>
            <a:tailEnd/>
          </a:ln>
        </p:spPr>
        <p:txBody>
          <a:bodyPr>
            <a:spAutoFit/>
          </a:bodyPr>
          <a:lstStyle/>
          <a:p>
            <a:r>
              <a:rPr lang="it-IT" sz="2800">
                <a:solidFill>
                  <a:srgbClr val="C00000"/>
                </a:solidFill>
                <a:latin typeface="Bodoni MT" pitchFamily="18" charset="0"/>
              </a:rPr>
              <a:t>Decreto legislativo 22 gennaio 2004, n. 42</a:t>
            </a:r>
            <a:endParaRPr lang="it-IT"/>
          </a:p>
        </p:txBody>
      </p:sp>
      <p:sp>
        <p:nvSpPr>
          <p:cNvPr id="9" name="CasellaDiTesto 3"/>
          <p:cNvSpPr txBox="1">
            <a:spLocks noChangeArrowheads="1"/>
          </p:cNvSpPr>
          <p:nvPr/>
        </p:nvSpPr>
        <p:spPr bwMode="auto">
          <a:xfrm>
            <a:off x="500063" y="1347788"/>
            <a:ext cx="8429625" cy="2678112"/>
          </a:xfrm>
          <a:prstGeom prst="rect">
            <a:avLst/>
          </a:prstGeom>
          <a:noFill/>
          <a:ln w="9525">
            <a:noFill/>
            <a:miter lim="800000"/>
            <a:headEnd/>
            <a:tailEnd/>
          </a:ln>
        </p:spPr>
        <p:txBody>
          <a:bodyPr>
            <a:spAutoFit/>
          </a:bodyPr>
          <a:lstStyle/>
          <a:p>
            <a:pPr marL="447675" indent="-447675" algn="ctr">
              <a:buClr>
                <a:srgbClr val="C00000"/>
              </a:buClr>
              <a:defRPr/>
            </a:pPr>
            <a:r>
              <a:rPr lang="it-IT" sz="2400" dirty="0">
                <a:solidFill>
                  <a:schemeClr val="tx2"/>
                </a:solidFill>
                <a:latin typeface="Calibri" pitchFamily="34" charset="0"/>
              </a:rPr>
              <a:t>art. 30 - Obblighi conservativi</a:t>
            </a:r>
          </a:p>
          <a:p>
            <a:pPr marL="447675" indent="-447675" algn="ctr">
              <a:buClr>
                <a:srgbClr val="C00000"/>
              </a:buClr>
              <a:defRPr/>
            </a:pPr>
            <a:endParaRPr lang="it-IT" sz="2400" dirty="0">
              <a:solidFill>
                <a:schemeClr val="tx2"/>
              </a:solidFill>
              <a:latin typeface="Calibri" pitchFamily="34" charset="0"/>
            </a:endParaRPr>
          </a:p>
          <a:p>
            <a:pPr>
              <a:buClr>
                <a:srgbClr val="C00000"/>
              </a:buClr>
              <a:defRPr/>
            </a:pPr>
            <a:r>
              <a:rPr lang="it-IT" sz="2400" dirty="0">
                <a:solidFill>
                  <a:schemeClr val="tx2"/>
                </a:solidFill>
                <a:latin typeface="Calibri" pitchFamily="34" charset="0"/>
              </a:rPr>
              <a:t>4. I soggetti  indicati  al comma 1 hanno l’obbligo di conservare i propri archivi  nella  loro  organicità e di ordinarli. I soggetti medesimi hanno  altresì  l’obbligo  di inventariare i propri archivi storici, costituiti  dai  documenti  relativi  agli  affari  esauriti da oltre quaranta  anni  ed  istituiti  in  sezioni  separate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3"/>
          <a:srcRect/>
          <a:stretch>
            <a:fillRect/>
          </a:stretch>
        </p:blipFill>
        <p:spPr bwMode="auto">
          <a:xfrm>
            <a:off x="452438" y="357188"/>
            <a:ext cx="762000" cy="762000"/>
          </a:xfrm>
          <a:prstGeom prst="rect">
            <a:avLst/>
          </a:prstGeom>
          <a:noFill/>
          <a:ln w="9525">
            <a:noFill/>
            <a:miter lim="800000"/>
            <a:headEnd/>
            <a:tailEnd/>
          </a:ln>
        </p:spPr>
      </p:pic>
      <p:sp>
        <p:nvSpPr>
          <p:cNvPr id="22531" name="Rettangolo 7"/>
          <p:cNvSpPr>
            <a:spLocks noChangeArrowheads="1"/>
          </p:cNvSpPr>
          <p:nvPr/>
        </p:nvSpPr>
        <p:spPr bwMode="auto">
          <a:xfrm>
            <a:off x="1357313" y="476250"/>
            <a:ext cx="6786562" cy="523875"/>
          </a:xfrm>
          <a:prstGeom prst="rect">
            <a:avLst/>
          </a:prstGeom>
          <a:noFill/>
          <a:ln w="9525">
            <a:noFill/>
            <a:miter lim="800000"/>
            <a:headEnd/>
            <a:tailEnd/>
          </a:ln>
        </p:spPr>
        <p:txBody>
          <a:bodyPr>
            <a:spAutoFit/>
          </a:bodyPr>
          <a:lstStyle/>
          <a:p>
            <a:r>
              <a:rPr lang="it-IT" sz="2800">
                <a:solidFill>
                  <a:srgbClr val="C00000"/>
                </a:solidFill>
                <a:latin typeface="Bodoni MT" pitchFamily="18" charset="0"/>
              </a:rPr>
              <a:t>Decreto legislativo 22 gennaio 2004, n. 42</a:t>
            </a:r>
            <a:endParaRPr lang="it-IT"/>
          </a:p>
        </p:txBody>
      </p:sp>
      <p:sp>
        <p:nvSpPr>
          <p:cNvPr id="9" name="CasellaDiTesto 3"/>
          <p:cNvSpPr txBox="1">
            <a:spLocks noChangeArrowheads="1"/>
          </p:cNvSpPr>
          <p:nvPr/>
        </p:nvSpPr>
        <p:spPr bwMode="auto">
          <a:xfrm>
            <a:off x="500063" y="1347788"/>
            <a:ext cx="8429625" cy="3786187"/>
          </a:xfrm>
          <a:prstGeom prst="rect">
            <a:avLst/>
          </a:prstGeom>
          <a:noFill/>
          <a:ln w="9525">
            <a:noFill/>
            <a:miter lim="800000"/>
            <a:headEnd/>
            <a:tailEnd/>
          </a:ln>
        </p:spPr>
        <p:txBody>
          <a:bodyPr>
            <a:spAutoFit/>
          </a:bodyPr>
          <a:lstStyle/>
          <a:p>
            <a:pPr marL="447675" indent="-447675" algn="ctr">
              <a:buClr>
                <a:srgbClr val="C00000"/>
              </a:buClr>
              <a:defRPr/>
            </a:pPr>
            <a:r>
              <a:rPr lang="it-IT" sz="2400" dirty="0">
                <a:solidFill>
                  <a:schemeClr val="tx2"/>
                </a:solidFill>
                <a:latin typeface="Calibri" pitchFamily="34" charset="0"/>
              </a:rPr>
              <a:t>art. 101 - Istituti e luoghi di cultura</a:t>
            </a:r>
          </a:p>
          <a:p>
            <a:pPr marL="447675" indent="-447675" algn="ctr">
              <a:buClr>
                <a:srgbClr val="C00000"/>
              </a:buClr>
              <a:defRPr/>
            </a:pPr>
            <a:endParaRPr lang="it-IT" sz="2400" dirty="0">
              <a:solidFill>
                <a:schemeClr val="tx2"/>
              </a:solidFill>
              <a:latin typeface="Calibri" pitchFamily="34" charset="0"/>
            </a:endParaRPr>
          </a:p>
          <a:p>
            <a:pPr>
              <a:defRPr/>
            </a:pPr>
            <a:r>
              <a:rPr lang="it-IT" sz="2400" dirty="0">
                <a:solidFill>
                  <a:schemeClr val="tx2"/>
                </a:solidFill>
                <a:latin typeface="Calibri" pitchFamily="34" charset="0"/>
              </a:rPr>
              <a:t>1. Ai fini del presente codice sono istituti e luoghi della cultura i musei, le biblioteche e gli archivi, le aree e i parchi archeologici, i complessi monumentali.</a:t>
            </a:r>
          </a:p>
          <a:p>
            <a:pPr>
              <a:defRPr/>
            </a:pPr>
            <a:r>
              <a:rPr lang="it-IT" sz="2400" dirty="0">
                <a:solidFill>
                  <a:schemeClr val="tx2"/>
                </a:solidFill>
                <a:latin typeface="Calibri" pitchFamily="34" charset="0"/>
              </a:rPr>
              <a:t>2. Si intende per:</a:t>
            </a:r>
            <a:br>
              <a:rPr lang="it-IT" sz="2400" dirty="0">
                <a:solidFill>
                  <a:schemeClr val="tx2"/>
                </a:solidFill>
                <a:latin typeface="Calibri" pitchFamily="34" charset="0"/>
              </a:rPr>
            </a:br>
            <a:r>
              <a:rPr lang="it-IT" sz="2400" dirty="0">
                <a:solidFill>
                  <a:schemeClr val="tx2"/>
                </a:solidFill>
                <a:latin typeface="Calibri" pitchFamily="34" charset="0"/>
              </a:rPr>
              <a:t>c) “archivio”, una struttura permanente che raccoglie, inventaria e conserva documenti originali di interesse storico e ne assicura la consultazione per finalità di studio e di ricerca.</a:t>
            </a:r>
            <a:br>
              <a:rPr lang="it-IT" sz="2400" dirty="0">
                <a:solidFill>
                  <a:schemeClr val="tx2"/>
                </a:solidFill>
                <a:latin typeface="Calibri" pitchFamily="34" charset="0"/>
              </a:rPr>
            </a:br>
            <a:endParaRPr lang="it-IT" sz="2400" dirty="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 name="Rettangolo 5"/>
          <p:cNvSpPr/>
          <p:nvPr/>
        </p:nvSpPr>
        <p:spPr>
          <a:xfrm>
            <a:off x="0" y="2714620"/>
            <a:ext cx="9144000" cy="1015663"/>
          </a:xfrm>
          <a:prstGeom prst="rect">
            <a:avLst/>
          </a:prstGeom>
          <a:noFill/>
        </p:spPr>
        <p:txBody>
          <a:bodyPr>
            <a:spAutoFit/>
          </a:bodyPr>
          <a:lstStyle/>
          <a:p>
            <a:pPr algn="ctr">
              <a:defRPr/>
            </a:pPr>
            <a:r>
              <a:rPr lang="it-IT"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La consultabilità</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28625" y="692150"/>
            <a:ext cx="7056438" cy="504825"/>
          </a:xfrm>
        </p:spPr>
        <p:txBody>
          <a:bodyPr/>
          <a:lstStyle/>
          <a:p>
            <a:pPr algn="l" eaLnBrk="1" hangingPunct="1">
              <a:defRPr/>
            </a:pPr>
            <a:r>
              <a:rPr lang="it-IT" sz="2800" dirty="0" smtClean="0">
                <a:solidFill>
                  <a:srgbClr val="C00000"/>
                </a:solidFill>
                <a:latin typeface="Bodoni MT" pitchFamily="18" charset="0"/>
                <a:ea typeface="+mn-ea"/>
                <a:cs typeface="+mn-cs"/>
              </a:rPr>
              <a:t>Le tre norme</a:t>
            </a:r>
          </a:p>
        </p:txBody>
      </p:sp>
      <p:sp>
        <p:nvSpPr>
          <p:cNvPr id="14339" name="Text Box 3"/>
          <p:cNvSpPr txBox="1">
            <a:spLocks noChangeArrowheads="1"/>
          </p:cNvSpPr>
          <p:nvPr/>
        </p:nvSpPr>
        <p:spPr bwMode="auto">
          <a:xfrm>
            <a:off x="395288" y="1484313"/>
            <a:ext cx="8280400" cy="3046412"/>
          </a:xfrm>
          <a:prstGeom prst="rect">
            <a:avLst/>
          </a:prstGeom>
          <a:noFill/>
          <a:ln w="9525">
            <a:noFill/>
            <a:miter lim="800000"/>
            <a:headEnd/>
            <a:tailEnd/>
          </a:ln>
        </p:spPr>
        <p:txBody>
          <a:bodyPr>
            <a:spAutoFit/>
          </a:bodyPr>
          <a:lstStyle/>
          <a:p>
            <a:pPr>
              <a:tabLst>
                <a:tab pos="1166813" algn="l"/>
              </a:tabLst>
              <a:defRPr/>
            </a:pPr>
            <a:r>
              <a:rPr lang="it-IT" sz="2400" dirty="0">
                <a:solidFill>
                  <a:schemeClr val="tx2"/>
                </a:solidFill>
                <a:latin typeface="Calibri" pitchFamily="34" charset="0"/>
              </a:rPr>
              <a:t>L’archivista universitario ai fini della consultabilità deve tenere presente tre norme principali e quelle ad esse collegate (comprese le modifiche e le integrazioni):</a:t>
            </a:r>
          </a:p>
          <a:p>
            <a:pPr>
              <a:tabLst>
                <a:tab pos="1166813" algn="l"/>
              </a:tabLst>
              <a:defRPr/>
            </a:pPr>
            <a:endParaRPr lang="it-IT" sz="2400" dirty="0">
              <a:solidFill>
                <a:schemeClr val="tx2"/>
              </a:solidFill>
              <a:latin typeface="Calibri" pitchFamily="34" charset="0"/>
            </a:endParaRPr>
          </a:p>
          <a:p>
            <a:pPr marL="538163" indent="-538163">
              <a:buClr>
                <a:srgbClr val="990000"/>
              </a:buClr>
              <a:buFont typeface="Wingdings" pitchFamily="2" charset="2"/>
              <a:buChar char="q"/>
              <a:tabLst>
                <a:tab pos="1166813" algn="l"/>
              </a:tabLst>
              <a:defRPr/>
            </a:pPr>
            <a:r>
              <a:rPr lang="it-IT" sz="2400" dirty="0" err="1">
                <a:solidFill>
                  <a:schemeClr val="tx2"/>
                </a:solidFill>
                <a:latin typeface="Calibri" pitchFamily="34" charset="0"/>
              </a:rPr>
              <a:t>D.Lgs.</a:t>
            </a:r>
            <a:r>
              <a:rPr lang="it-IT" sz="2400" dirty="0">
                <a:solidFill>
                  <a:schemeClr val="tx2"/>
                </a:solidFill>
                <a:latin typeface="Calibri" pitchFamily="34" charset="0"/>
              </a:rPr>
              <a:t> 30 giugno 2003, n. 196 (e art. 126 Codice </a:t>
            </a:r>
            <a:r>
              <a:rPr lang="it-IT" sz="2400" dirty="0" err="1">
                <a:solidFill>
                  <a:schemeClr val="tx2"/>
                </a:solidFill>
                <a:latin typeface="Calibri" pitchFamily="34" charset="0"/>
              </a:rPr>
              <a:t>bbcc</a:t>
            </a:r>
            <a:r>
              <a:rPr lang="it-IT" sz="2400" dirty="0">
                <a:solidFill>
                  <a:schemeClr val="tx2"/>
                </a:solidFill>
                <a:latin typeface="Calibri" pitchFamily="34" charset="0"/>
              </a:rPr>
              <a:t>)</a:t>
            </a:r>
          </a:p>
          <a:p>
            <a:pPr marL="538163" indent="-538163">
              <a:buClr>
                <a:srgbClr val="990000"/>
              </a:buClr>
              <a:buFont typeface="Wingdings" pitchFamily="2" charset="2"/>
              <a:buChar char="q"/>
              <a:tabLst>
                <a:tab pos="1166813" algn="l"/>
              </a:tabLst>
              <a:defRPr/>
            </a:pPr>
            <a:r>
              <a:rPr lang="it-IT" sz="2400" dirty="0" err="1">
                <a:solidFill>
                  <a:schemeClr val="tx2"/>
                </a:solidFill>
                <a:latin typeface="Calibri" pitchFamily="34" charset="0"/>
              </a:rPr>
              <a:t>D.Lgs.</a:t>
            </a:r>
            <a:r>
              <a:rPr lang="it-IT" sz="2400" dirty="0">
                <a:solidFill>
                  <a:schemeClr val="tx2"/>
                </a:solidFill>
                <a:latin typeface="Calibri" pitchFamily="34" charset="0"/>
              </a:rPr>
              <a:t> 22 gennaio 2004, n. 42</a:t>
            </a:r>
          </a:p>
          <a:p>
            <a:pPr marL="538163" indent="-538163">
              <a:buClr>
                <a:srgbClr val="990000"/>
              </a:buClr>
              <a:buFont typeface="Wingdings" pitchFamily="2" charset="2"/>
              <a:buChar char="q"/>
              <a:tabLst>
                <a:tab pos="1166813" algn="l"/>
              </a:tabLst>
              <a:defRPr/>
            </a:pPr>
            <a:r>
              <a:rPr lang="it-IT" sz="2400" dirty="0">
                <a:solidFill>
                  <a:schemeClr val="tx2"/>
                </a:solidFill>
                <a:latin typeface="Calibri" pitchFamily="34" charset="0"/>
              </a:rPr>
              <a:t>Legge 22 aprile 1941, n. 633 e la riforma sul diritto di autore</a:t>
            </a:r>
          </a:p>
          <a:p>
            <a:pPr>
              <a:tabLst>
                <a:tab pos="1166813" algn="l"/>
              </a:tabLst>
              <a:defRPr/>
            </a:pPr>
            <a:endParaRPr lang="it-IT" sz="2400" dirty="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47813" y="692150"/>
            <a:ext cx="7056437" cy="504825"/>
          </a:xfrm>
        </p:spPr>
        <p:txBody>
          <a:bodyPr/>
          <a:lstStyle/>
          <a:p>
            <a:pPr algn="l" eaLnBrk="1" hangingPunct="1">
              <a:defRPr/>
            </a:pPr>
            <a:r>
              <a:rPr lang="it-IT" sz="2800" dirty="0" err="1" smtClean="0">
                <a:solidFill>
                  <a:srgbClr val="C00000"/>
                </a:solidFill>
                <a:latin typeface="Bodoni MT" pitchFamily="18" charset="0"/>
                <a:ea typeface="+mn-ea"/>
                <a:cs typeface="+mn-cs"/>
              </a:rPr>
              <a:t>D.Lgs.</a:t>
            </a:r>
            <a:r>
              <a:rPr lang="it-IT" sz="2800" dirty="0" smtClean="0">
                <a:solidFill>
                  <a:srgbClr val="C00000"/>
                </a:solidFill>
                <a:latin typeface="Bodoni MT" pitchFamily="18" charset="0"/>
                <a:ea typeface="+mn-ea"/>
                <a:cs typeface="+mn-cs"/>
              </a:rPr>
              <a:t> 22 gennaio 2004, n. 42 (art. 122)</a:t>
            </a:r>
          </a:p>
        </p:txBody>
      </p:sp>
      <p:sp>
        <p:nvSpPr>
          <p:cNvPr id="14339" name="Text Box 3"/>
          <p:cNvSpPr txBox="1">
            <a:spLocks noChangeArrowheads="1"/>
          </p:cNvSpPr>
          <p:nvPr/>
        </p:nvSpPr>
        <p:spPr bwMode="auto">
          <a:xfrm>
            <a:off x="395288" y="1484313"/>
            <a:ext cx="8280400" cy="4154487"/>
          </a:xfrm>
          <a:prstGeom prst="rect">
            <a:avLst/>
          </a:prstGeom>
          <a:noFill/>
          <a:ln w="9525">
            <a:noFill/>
            <a:miter lim="800000"/>
            <a:headEnd/>
            <a:tailEnd/>
          </a:ln>
        </p:spPr>
        <p:txBody>
          <a:bodyPr>
            <a:spAutoFit/>
          </a:bodyPr>
          <a:lstStyle/>
          <a:p>
            <a:pPr>
              <a:tabLst>
                <a:tab pos="1166813" algn="l"/>
              </a:tabLst>
              <a:defRPr/>
            </a:pPr>
            <a:r>
              <a:rPr lang="it-IT" sz="2400" dirty="0">
                <a:solidFill>
                  <a:schemeClr val="tx2"/>
                </a:solidFill>
                <a:latin typeface="Calibri" pitchFamily="34" charset="0"/>
              </a:rPr>
              <a:t>La consultabilità è prevista liberamente dopo i 40 anni previsti dall’art. 41, con qualche eccezione</a:t>
            </a:r>
          </a:p>
          <a:p>
            <a:pPr>
              <a:tabLst>
                <a:tab pos="1166813" algn="l"/>
              </a:tabLst>
              <a:defRPr/>
            </a:pPr>
            <a:endParaRPr lang="it-IT" sz="2400" dirty="0">
              <a:latin typeface="Arial" charset="0"/>
            </a:endParaRPr>
          </a:p>
          <a:p>
            <a:pPr marL="1076325" indent="-1076325">
              <a:defRPr/>
            </a:pPr>
            <a:r>
              <a:rPr lang="it-IT" sz="2400" dirty="0">
                <a:solidFill>
                  <a:srgbClr val="990000"/>
                </a:solidFill>
                <a:latin typeface="Calibri" pitchFamily="34" charset="0"/>
              </a:rPr>
              <a:t>40 anni</a:t>
            </a:r>
            <a:r>
              <a:rPr lang="it-IT" sz="2400" dirty="0">
                <a:solidFill>
                  <a:schemeClr val="tx2"/>
                </a:solidFill>
                <a:latin typeface="Calibri" pitchFamily="34" charset="0"/>
              </a:rPr>
              <a:t>, dati sensibili e giudiziari (dalla data del documento)</a:t>
            </a:r>
          </a:p>
          <a:p>
            <a:pPr marL="1076325" indent="-1076325">
              <a:defRPr/>
            </a:pPr>
            <a:r>
              <a:rPr lang="it-IT" sz="2400" dirty="0">
                <a:solidFill>
                  <a:srgbClr val="990000"/>
                </a:solidFill>
                <a:latin typeface="Calibri" pitchFamily="34" charset="0"/>
              </a:rPr>
              <a:t>50 anni</a:t>
            </a:r>
            <a:r>
              <a:rPr lang="it-IT" sz="2400" dirty="0">
                <a:solidFill>
                  <a:schemeClr val="tx2"/>
                </a:solidFill>
                <a:latin typeface="Calibri" pitchFamily="34" charset="0"/>
              </a:rPr>
              <a:t>, politica estera e interna dello Stato (dalla chiusura 	del fascicolo</a:t>
            </a:r>
          </a:p>
          <a:p>
            <a:pPr marL="1076325" indent="-1076325">
              <a:defRPr/>
            </a:pPr>
            <a:r>
              <a:rPr lang="it-IT" sz="2400" dirty="0">
                <a:solidFill>
                  <a:srgbClr val="990000"/>
                </a:solidFill>
                <a:latin typeface="Calibri" pitchFamily="34" charset="0"/>
              </a:rPr>
              <a:t>70 anni</a:t>
            </a:r>
            <a:r>
              <a:rPr lang="it-IT" sz="2400" dirty="0">
                <a:solidFill>
                  <a:schemeClr val="tx2"/>
                </a:solidFill>
                <a:latin typeface="Calibri" pitchFamily="34" charset="0"/>
              </a:rPr>
              <a:t>, dati sensibili idonei a rilevare lo stato di salute</a:t>
            </a:r>
            <a:br>
              <a:rPr lang="it-IT" sz="2400" dirty="0">
                <a:solidFill>
                  <a:schemeClr val="tx2"/>
                </a:solidFill>
                <a:latin typeface="Calibri" pitchFamily="34" charset="0"/>
              </a:rPr>
            </a:br>
            <a:r>
              <a:rPr lang="it-IT" sz="2400" dirty="0">
                <a:solidFill>
                  <a:schemeClr val="tx2"/>
                </a:solidFill>
                <a:latin typeface="Calibri" pitchFamily="34" charset="0"/>
              </a:rPr>
              <a:t>o rapporti riservati di tipo familiare</a:t>
            </a:r>
          </a:p>
          <a:p>
            <a:pPr>
              <a:tabLst>
                <a:tab pos="1166813" algn="l"/>
              </a:tabLst>
              <a:defRPr/>
            </a:pPr>
            <a:endParaRPr lang="it-IT" sz="2400" dirty="0">
              <a:latin typeface="Arial" charset="0"/>
            </a:endParaRPr>
          </a:p>
          <a:p>
            <a:pPr>
              <a:tabLst>
                <a:tab pos="1166813" algn="l"/>
              </a:tabLst>
              <a:defRPr/>
            </a:pPr>
            <a:r>
              <a:rPr lang="it-IT" sz="2400" dirty="0">
                <a:solidFill>
                  <a:schemeClr val="tx2"/>
                </a:solidFill>
                <a:latin typeface="Calibri" pitchFamily="34" charset="0"/>
              </a:rPr>
              <a:t>Sul restante archivio, prima dei 40 anni, vige la legge 241/1990, in particolare art. 124 del Codice</a:t>
            </a:r>
          </a:p>
        </p:txBody>
      </p:sp>
      <p:pic>
        <p:nvPicPr>
          <p:cNvPr id="25604" name="Picture 4"/>
          <p:cNvPicPr>
            <a:picLocks noChangeAspect="1" noChangeArrowheads="1"/>
          </p:cNvPicPr>
          <p:nvPr/>
        </p:nvPicPr>
        <p:blipFill>
          <a:blip r:embed="rId2"/>
          <a:srcRect/>
          <a:stretch>
            <a:fillRect/>
          </a:stretch>
        </p:blipFill>
        <p:spPr bwMode="auto">
          <a:xfrm>
            <a:off x="395288" y="404813"/>
            <a:ext cx="8636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3"/>
          <a:srcRect/>
          <a:stretch>
            <a:fillRect/>
          </a:stretch>
        </p:blipFill>
        <p:spPr bwMode="auto">
          <a:xfrm>
            <a:off x="452438" y="357188"/>
            <a:ext cx="762000" cy="762000"/>
          </a:xfrm>
          <a:prstGeom prst="rect">
            <a:avLst/>
          </a:prstGeom>
          <a:noFill/>
          <a:ln w="9525">
            <a:noFill/>
            <a:miter lim="800000"/>
            <a:headEnd/>
            <a:tailEnd/>
          </a:ln>
        </p:spPr>
      </p:pic>
      <p:sp>
        <p:nvSpPr>
          <p:cNvPr id="26627" name="Rettangolo 7"/>
          <p:cNvSpPr>
            <a:spLocks noChangeArrowheads="1"/>
          </p:cNvSpPr>
          <p:nvPr/>
        </p:nvSpPr>
        <p:spPr bwMode="auto">
          <a:xfrm>
            <a:off x="1357313" y="476250"/>
            <a:ext cx="6786562" cy="523875"/>
          </a:xfrm>
          <a:prstGeom prst="rect">
            <a:avLst/>
          </a:prstGeom>
          <a:noFill/>
          <a:ln w="9525">
            <a:noFill/>
            <a:miter lim="800000"/>
            <a:headEnd/>
            <a:tailEnd/>
          </a:ln>
        </p:spPr>
        <p:txBody>
          <a:bodyPr>
            <a:spAutoFit/>
          </a:bodyPr>
          <a:lstStyle/>
          <a:p>
            <a:r>
              <a:rPr lang="it-IT" sz="2800">
                <a:solidFill>
                  <a:srgbClr val="C00000"/>
                </a:solidFill>
                <a:latin typeface="Bodoni MT" pitchFamily="18" charset="0"/>
              </a:rPr>
              <a:t>Decreto legislativo 22 gennaio 2004, n. 42</a:t>
            </a:r>
            <a:endParaRPr lang="it-IT"/>
          </a:p>
        </p:txBody>
      </p:sp>
      <p:sp>
        <p:nvSpPr>
          <p:cNvPr id="9" name="CasellaDiTesto 3"/>
          <p:cNvSpPr txBox="1">
            <a:spLocks noChangeArrowheads="1"/>
          </p:cNvSpPr>
          <p:nvPr/>
        </p:nvSpPr>
        <p:spPr bwMode="auto">
          <a:xfrm>
            <a:off x="500063" y="1347788"/>
            <a:ext cx="8429625" cy="4894262"/>
          </a:xfrm>
          <a:prstGeom prst="rect">
            <a:avLst/>
          </a:prstGeom>
          <a:noFill/>
          <a:ln w="9525">
            <a:noFill/>
            <a:miter lim="800000"/>
            <a:headEnd/>
            <a:tailEnd/>
          </a:ln>
        </p:spPr>
        <p:txBody>
          <a:bodyPr>
            <a:spAutoFit/>
          </a:bodyPr>
          <a:lstStyle/>
          <a:p>
            <a:pPr marL="447675" indent="-447675" algn="ctr">
              <a:buClr>
                <a:srgbClr val="C00000"/>
              </a:buClr>
              <a:defRPr/>
            </a:pPr>
            <a:r>
              <a:rPr lang="it-IT" sz="2400" dirty="0">
                <a:solidFill>
                  <a:schemeClr val="tx2"/>
                </a:solidFill>
                <a:latin typeface="Calibri" pitchFamily="34" charset="0"/>
              </a:rPr>
              <a:t>art. 124 - Consultabilità a scopi storici degli archivi correnti</a:t>
            </a:r>
          </a:p>
          <a:p>
            <a:pPr marL="447675" indent="-447675" algn="ctr">
              <a:buClr>
                <a:srgbClr val="C00000"/>
              </a:buClr>
              <a:defRPr/>
            </a:pPr>
            <a:endParaRPr lang="it-IT" sz="2400" dirty="0">
              <a:solidFill>
                <a:schemeClr val="tx2"/>
              </a:solidFill>
              <a:latin typeface="Calibri" pitchFamily="34" charset="0"/>
            </a:endParaRPr>
          </a:p>
          <a:p>
            <a:pPr>
              <a:defRPr/>
            </a:pPr>
            <a:r>
              <a:rPr lang="it-IT" sz="2400" dirty="0">
                <a:solidFill>
                  <a:schemeClr val="tx2"/>
                </a:solidFill>
                <a:latin typeface="Calibri" pitchFamily="34" charset="0"/>
              </a:rPr>
              <a:t>1. Salvo quanto disposto dalla vigente normativa in materia di accesso agli atti della pubblica amministrazione, lo Stato, le regioni e gli altri enti pubblici territoriali disciplinano la consultazione a scopi storici dei propri archivi correnti e di deposito.</a:t>
            </a:r>
          </a:p>
          <a:p>
            <a:pPr>
              <a:defRPr/>
            </a:pPr>
            <a:endParaRPr lang="it-IT" sz="2400" dirty="0">
              <a:solidFill>
                <a:schemeClr val="tx2"/>
              </a:solidFill>
              <a:latin typeface="Calibri" pitchFamily="34" charset="0"/>
            </a:endParaRPr>
          </a:p>
          <a:p>
            <a:pPr>
              <a:defRPr/>
            </a:pPr>
            <a:r>
              <a:rPr lang="it-IT" sz="2400" dirty="0">
                <a:solidFill>
                  <a:schemeClr val="tx2"/>
                </a:solidFill>
                <a:latin typeface="Calibri" pitchFamily="34" charset="0"/>
              </a:rPr>
              <a:t>2. La consultazione ai fini del comma 1 degli archivi correnti e di deposito degli altri enti ed istituti pubblici, è regolata dagli enti ed istituti medesimi, sulla base di indirizzi generali stabiliti dal Ministero</a:t>
            </a:r>
          </a:p>
          <a:p>
            <a:pPr>
              <a:defRPr/>
            </a:pPr>
            <a:r>
              <a:rPr lang="it-IT" sz="2400" dirty="0">
                <a:solidFill>
                  <a:schemeClr val="tx2"/>
                </a:solidFill>
                <a:latin typeface="Calibri" pitchFamily="34" charset="0"/>
              </a:rPr>
              <a:t/>
            </a:r>
            <a:br>
              <a:rPr lang="it-IT" sz="2400" dirty="0">
                <a:solidFill>
                  <a:schemeClr val="tx2"/>
                </a:solidFill>
                <a:latin typeface="Calibri" pitchFamily="34" charset="0"/>
              </a:rPr>
            </a:br>
            <a:endParaRPr lang="it-IT" sz="2400" dirty="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28625" y="692150"/>
            <a:ext cx="7056438" cy="504825"/>
          </a:xfrm>
        </p:spPr>
        <p:txBody>
          <a:bodyPr/>
          <a:lstStyle/>
          <a:p>
            <a:pPr algn="l" eaLnBrk="1" hangingPunct="1">
              <a:defRPr/>
            </a:pPr>
            <a:r>
              <a:rPr lang="it-IT" sz="2800" dirty="0" smtClean="0">
                <a:solidFill>
                  <a:srgbClr val="C00000"/>
                </a:solidFill>
                <a:latin typeface="Bodoni MT" pitchFamily="18" charset="0"/>
                <a:ea typeface="+mn-ea"/>
                <a:cs typeface="+mn-cs"/>
              </a:rPr>
              <a:t>La tesi di laurea (e di dottorato)</a:t>
            </a:r>
          </a:p>
        </p:txBody>
      </p:sp>
      <p:sp>
        <p:nvSpPr>
          <p:cNvPr id="14339" name="Text Box 3"/>
          <p:cNvSpPr txBox="1">
            <a:spLocks noChangeArrowheads="1"/>
          </p:cNvSpPr>
          <p:nvPr/>
        </p:nvSpPr>
        <p:spPr bwMode="auto">
          <a:xfrm>
            <a:off x="395288" y="1484313"/>
            <a:ext cx="8280400" cy="2308225"/>
          </a:xfrm>
          <a:prstGeom prst="rect">
            <a:avLst/>
          </a:prstGeom>
          <a:noFill/>
          <a:ln w="9525">
            <a:noFill/>
            <a:miter lim="800000"/>
            <a:headEnd/>
            <a:tailEnd/>
          </a:ln>
        </p:spPr>
        <p:txBody>
          <a:bodyPr>
            <a:spAutoFit/>
          </a:bodyPr>
          <a:lstStyle/>
          <a:p>
            <a:pPr>
              <a:tabLst>
                <a:tab pos="1166813" algn="l"/>
              </a:tabLst>
              <a:defRPr/>
            </a:pPr>
            <a:r>
              <a:rPr lang="it-IT" sz="2400" dirty="0">
                <a:solidFill>
                  <a:schemeClr val="tx2"/>
                </a:solidFill>
                <a:latin typeface="Calibri" pitchFamily="34" charset="0"/>
              </a:rPr>
              <a:t>Diritto alla: </a:t>
            </a:r>
          </a:p>
          <a:p>
            <a:pPr>
              <a:tabLst>
                <a:tab pos="1166813" algn="l"/>
              </a:tabLst>
              <a:defRPr/>
            </a:pPr>
            <a:endParaRPr lang="it-IT" sz="2400" dirty="0">
              <a:solidFill>
                <a:schemeClr val="tx2"/>
              </a:solidFill>
              <a:latin typeface="Calibri" pitchFamily="34" charset="0"/>
            </a:endParaRPr>
          </a:p>
          <a:p>
            <a:pPr marL="447675" indent="-447675">
              <a:buClr>
                <a:srgbClr val="990000"/>
              </a:buClr>
              <a:buFont typeface="Wingdings" pitchFamily="2" charset="2"/>
              <a:buChar char="q"/>
              <a:tabLst>
                <a:tab pos="447675" algn="l"/>
                <a:tab pos="1166813" algn="l"/>
              </a:tabLst>
              <a:defRPr/>
            </a:pPr>
            <a:r>
              <a:rPr lang="it-IT" sz="2400" dirty="0">
                <a:solidFill>
                  <a:schemeClr val="tx2"/>
                </a:solidFill>
                <a:latin typeface="Calibri" pitchFamily="34" charset="0"/>
              </a:rPr>
              <a:t>Consultazione</a:t>
            </a:r>
          </a:p>
          <a:p>
            <a:pPr marL="447675" indent="-447675">
              <a:buClr>
                <a:srgbClr val="990000"/>
              </a:buClr>
              <a:buFont typeface="Wingdings" pitchFamily="2" charset="2"/>
              <a:buChar char="q"/>
              <a:tabLst>
                <a:tab pos="447675" algn="l"/>
                <a:tab pos="1166813" algn="l"/>
              </a:tabLst>
              <a:defRPr/>
            </a:pPr>
            <a:r>
              <a:rPr lang="it-IT" sz="2400" dirty="0">
                <a:solidFill>
                  <a:schemeClr val="tx2"/>
                </a:solidFill>
                <a:latin typeface="Calibri" pitchFamily="34" charset="0"/>
              </a:rPr>
              <a:t>Riproduzione</a:t>
            </a:r>
          </a:p>
          <a:p>
            <a:pPr marL="447675" indent="-447675">
              <a:buClr>
                <a:srgbClr val="990000"/>
              </a:buClr>
              <a:buFont typeface="Wingdings" pitchFamily="2" charset="2"/>
              <a:buChar char="q"/>
              <a:tabLst>
                <a:tab pos="447675" algn="l"/>
                <a:tab pos="1166813" algn="l"/>
              </a:tabLst>
              <a:defRPr/>
            </a:pPr>
            <a:r>
              <a:rPr lang="it-IT" sz="2400" dirty="0">
                <a:solidFill>
                  <a:schemeClr val="tx2"/>
                </a:solidFill>
                <a:latin typeface="Calibri" pitchFamily="34" charset="0"/>
              </a:rPr>
              <a:t>Prestito</a:t>
            </a:r>
          </a:p>
          <a:p>
            <a:pPr marL="447675" indent="-447675">
              <a:buClr>
                <a:srgbClr val="990000"/>
              </a:buClr>
              <a:tabLst>
                <a:tab pos="447675" algn="l"/>
                <a:tab pos="1166813" algn="l"/>
              </a:tabLst>
              <a:defRPr/>
            </a:pPr>
            <a:endParaRPr lang="it-IT" sz="2400" dirty="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28625" y="692150"/>
            <a:ext cx="7056438" cy="504825"/>
          </a:xfrm>
        </p:spPr>
        <p:txBody>
          <a:bodyPr/>
          <a:lstStyle/>
          <a:p>
            <a:pPr algn="l" eaLnBrk="1" hangingPunct="1">
              <a:defRPr/>
            </a:pPr>
            <a:r>
              <a:rPr lang="it-IT" sz="2800" dirty="0" smtClean="0">
                <a:solidFill>
                  <a:srgbClr val="C00000"/>
                </a:solidFill>
                <a:latin typeface="Bodoni MT" pitchFamily="18" charset="0"/>
                <a:ea typeface="+mn-ea"/>
                <a:cs typeface="+mn-cs"/>
              </a:rPr>
              <a:t>La tesi e il diritto d’autore</a:t>
            </a:r>
          </a:p>
        </p:txBody>
      </p:sp>
      <p:sp>
        <p:nvSpPr>
          <p:cNvPr id="14339" name="Text Box 3"/>
          <p:cNvSpPr txBox="1">
            <a:spLocks noChangeArrowheads="1"/>
          </p:cNvSpPr>
          <p:nvPr/>
        </p:nvSpPr>
        <p:spPr bwMode="auto">
          <a:xfrm>
            <a:off x="395288" y="1484313"/>
            <a:ext cx="8280400" cy="4894262"/>
          </a:xfrm>
          <a:prstGeom prst="rect">
            <a:avLst/>
          </a:prstGeom>
          <a:noFill/>
          <a:ln w="9525">
            <a:noFill/>
            <a:miter lim="800000"/>
            <a:headEnd/>
            <a:tailEnd/>
          </a:ln>
        </p:spPr>
        <p:txBody>
          <a:bodyPr>
            <a:spAutoFit/>
          </a:bodyPr>
          <a:lstStyle/>
          <a:p>
            <a:pPr marL="447675" indent="-447675">
              <a:buClr>
                <a:srgbClr val="990000"/>
              </a:buClr>
              <a:buFont typeface="Wingdings" pitchFamily="2" charset="2"/>
              <a:buChar char="q"/>
              <a:tabLst>
                <a:tab pos="447675" algn="l"/>
                <a:tab pos="1166813" algn="l"/>
              </a:tabLst>
              <a:defRPr/>
            </a:pPr>
            <a:r>
              <a:rPr lang="it-IT" sz="2400" dirty="0">
                <a:solidFill>
                  <a:schemeClr val="tx2"/>
                </a:solidFill>
                <a:latin typeface="Calibri" pitchFamily="34" charset="0"/>
              </a:rPr>
              <a:t>La tesi è protetta da diritto d’autore: titolare esclusivo </a:t>
            </a:r>
            <a:r>
              <a:rPr lang="it-IT" altLang="ja-JP" sz="2400" dirty="0">
                <a:solidFill>
                  <a:schemeClr val="tx2"/>
                </a:solidFill>
                <a:latin typeface="Calibri" pitchFamily="34" charset="0"/>
              </a:rPr>
              <a:t>è</a:t>
            </a:r>
            <a:r>
              <a:rPr lang="it-IT" sz="2400" dirty="0">
                <a:solidFill>
                  <a:schemeClr val="tx2"/>
                </a:solidFill>
                <a:latin typeface="Calibri" pitchFamily="34" charset="0"/>
              </a:rPr>
              <a:t> laureato (</a:t>
            </a:r>
            <a:r>
              <a:rPr lang="it-IT" sz="2400" dirty="0" err="1">
                <a:solidFill>
                  <a:schemeClr val="tx2"/>
                </a:solidFill>
                <a:latin typeface="Calibri" pitchFamily="34" charset="0"/>
              </a:rPr>
              <a:t>Thesis</a:t>
            </a:r>
            <a:r>
              <a:rPr lang="it-IT" sz="2400" dirty="0">
                <a:solidFill>
                  <a:schemeClr val="tx2"/>
                </a:solidFill>
                <a:latin typeface="Calibri" pitchFamily="34" charset="0"/>
              </a:rPr>
              <a:t> 99)</a:t>
            </a:r>
          </a:p>
          <a:p>
            <a:pPr marL="447675" indent="-447675">
              <a:buClr>
                <a:srgbClr val="990000"/>
              </a:buClr>
              <a:buFont typeface="Wingdings" pitchFamily="2" charset="2"/>
              <a:buChar char="q"/>
              <a:tabLst>
                <a:tab pos="447675" algn="l"/>
                <a:tab pos="1166813" algn="l"/>
              </a:tabLst>
              <a:defRPr/>
            </a:pPr>
            <a:r>
              <a:rPr lang="it-IT" sz="2400" dirty="0">
                <a:solidFill>
                  <a:schemeClr val="tx2"/>
                </a:solidFill>
                <a:latin typeface="Calibri" pitchFamily="34" charset="0"/>
              </a:rPr>
              <a:t>Essendo un inedito, essa può essere consultata e riprodotta (sia su carta sia in digitale) solo col consenso del laureato</a:t>
            </a:r>
          </a:p>
          <a:p>
            <a:pPr marL="447675" indent="-447675">
              <a:buClr>
                <a:srgbClr val="990000"/>
              </a:buClr>
              <a:buFont typeface="Wingdings" pitchFamily="2" charset="2"/>
              <a:buChar char="q"/>
              <a:tabLst>
                <a:tab pos="447675" algn="l"/>
                <a:tab pos="1166813" algn="l"/>
              </a:tabLst>
              <a:defRPr/>
            </a:pPr>
            <a:r>
              <a:rPr lang="it-IT" sz="2400" dirty="0">
                <a:solidFill>
                  <a:schemeClr val="tx2"/>
                </a:solidFill>
                <a:latin typeface="Calibri" pitchFamily="34" charset="0"/>
              </a:rPr>
              <a:t>Per acquisire l'autorizzazione del laureato, bisogna rintracciarlo e ricevere una liberatoria scritta: questa procedura non sempre va a buon fine, in particolar modo quando sono passati molti anni dal conseguimento della laurea</a:t>
            </a:r>
          </a:p>
          <a:p>
            <a:pPr marL="447675" indent="-447675">
              <a:buClr>
                <a:srgbClr val="990000"/>
              </a:buClr>
              <a:buFont typeface="Wingdings" pitchFamily="2" charset="2"/>
              <a:buChar char="q"/>
              <a:tabLst>
                <a:tab pos="447675" algn="l"/>
                <a:tab pos="1166813" algn="l"/>
              </a:tabLst>
              <a:defRPr/>
            </a:pPr>
            <a:r>
              <a:rPr lang="it-IT" sz="2400" dirty="0">
                <a:solidFill>
                  <a:schemeClr val="tx2"/>
                </a:solidFill>
                <a:latin typeface="Calibri" pitchFamily="34" charset="0"/>
              </a:rPr>
              <a:t>Il diritto d'autore si </a:t>
            </a:r>
            <a:r>
              <a:rPr lang="it-IT" sz="2400" dirty="0" err="1">
                <a:solidFill>
                  <a:schemeClr val="tx2"/>
                </a:solidFill>
                <a:latin typeface="Calibri" pitchFamily="34" charset="0"/>
              </a:rPr>
              <a:t>estinge</a:t>
            </a:r>
            <a:r>
              <a:rPr lang="it-IT" sz="2400" dirty="0">
                <a:solidFill>
                  <a:schemeClr val="tx2"/>
                </a:solidFill>
                <a:latin typeface="Calibri" pitchFamily="34" charset="0"/>
              </a:rPr>
              <a:t> </a:t>
            </a:r>
            <a:r>
              <a:rPr lang="it-IT" sz="2400">
                <a:solidFill>
                  <a:schemeClr val="tx2"/>
                </a:solidFill>
                <a:latin typeface="Calibri" pitchFamily="34" charset="0"/>
              </a:rPr>
              <a:t>al 70° </a:t>
            </a:r>
            <a:r>
              <a:rPr lang="it-IT" sz="2400" dirty="0">
                <a:solidFill>
                  <a:schemeClr val="tx2"/>
                </a:solidFill>
                <a:latin typeface="Calibri" pitchFamily="34" charset="0"/>
              </a:rPr>
              <a:t>anno dalla data di morte del titolare; se il titolare </a:t>
            </a:r>
            <a:r>
              <a:rPr lang="it-IT" altLang="ja-JP" sz="2400" dirty="0">
                <a:solidFill>
                  <a:schemeClr val="tx2"/>
                </a:solidFill>
                <a:latin typeface="Calibri" pitchFamily="34" charset="0"/>
              </a:rPr>
              <a:t>è de</a:t>
            </a:r>
            <a:r>
              <a:rPr lang="it-IT" sz="2400" dirty="0">
                <a:solidFill>
                  <a:schemeClr val="tx2"/>
                </a:solidFill>
                <a:latin typeface="Calibri" pitchFamily="34" charset="0"/>
              </a:rPr>
              <a:t>funto da meno di 70 anni, è necessaria la liberatoria scritta degli eredi</a:t>
            </a:r>
          </a:p>
          <a:p>
            <a:pPr>
              <a:tabLst>
                <a:tab pos="1166813" algn="l"/>
              </a:tabLst>
              <a:defRPr/>
            </a:pPr>
            <a:endParaRPr lang="it-IT" sz="2400" dirty="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 name="Rettangolo 5"/>
          <p:cNvSpPr/>
          <p:nvPr/>
        </p:nvSpPr>
        <p:spPr>
          <a:xfrm>
            <a:off x="0" y="2714620"/>
            <a:ext cx="9144000" cy="1015663"/>
          </a:xfrm>
          <a:prstGeom prst="rect">
            <a:avLst/>
          </a:prstGeom>
          <a:noFill/>
        </p:spPr>
        <p:txBody>
          <a:bodyPr>
            <a:spAutoFit/>
          </a:bodyPr>
          <a:lstStyle/>
          <a:p>
            <a:pPr algn="ctr">
              <a:defRPr/>
            </a:pPr>
            <a:r>
              <a:rPr lang="it-IT"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Le “copie”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0" y="0"/>
            <a:ext cx="490538" cy="412750"/>
          </a:xfrm>
          <a:prstGeom prst="rect">
            <a:avLst/>
          </a:prstGeom>
          <a:noFill/>
          <a:ln w="9525">
            <a:noFill/>
            <a:miter lim="800000"/>
            <a:headEnd/>
            <a:tailEnd/>
          </a:ln>
        </p:spPr>
        <p:txBody>
          <a:bodyPr wrap="none" lIns="179331" tIns="88872" rIns="179331" anchor="ctr">
            <a:spAutoFit/>
          </a:bodyPr>
          <a:lstStyle/>
          <a:p>
            <a:r>
              <a:rPr lang="it-IT"/>
              <a:t>  </a:t>
            </a:r>
          </a:p>
        </p:txBody>
      </p:sp>
      <p:sp>
        <p:nvSpPr>
          <p:cNvPr id="30723" name="Rettangolo 5"/>
          <p:cNvSpPr>
            <a:spLocks noChangeArrowheads="1"/>
          </p:cNvSpPr>
          <p:nvPr/>
        </p:nvSpPr>
        <p:spPr bwMode="auto">
          <a:xfrm>
            <a:off x="500063" y="538163"/>
            <a:ext cx="7786687" cy="954087"/>
          </a:xfrm>
          <a:prstGeom prst="rect">
            <a:avLst/>
          </a:prstGeom>
          <a:noFill/>
          <a:ln w="9525">
            <a:noFill/>
            <a:miter lim="800000"/>
            <a:headEnd/>
            <a:tailEnd/>
          </a:ln>
        </p:spPr>
        <p:txBody>
          <a:bodyPr>
            <a:spAutoFit/>
          </a:bodyPr>
          <a:lstStyle/>
          <a:p>
            <a:r>
              <a:rPr lang="it-IT" sz="2800">
                <a:solidFill>
                  <a:srgbClr val="C00000"/>
                </a:solidFill>
                <a:latin typeface="Bodoni MT" pitchFamily="18" charset="0"/>
              </a:rPr>
              <a:t>Le “copie” e i servizi della sala di studio:</a:t>
            </a:r>
            <a:br>
              <a:rPr lang="it-IT" sz="2800">
                <a:solidFill>
                  <a:srgbClr val="C00000"/>
                </a:solidFill>
                <a:latin typeface="Bodoni MT" pitchFamily="18" charset="0"/>
              </a:rPr>
            </a:br>
            <a:r>
              <a:rPr lang="it-IT" sz="2800">
                <a:solidFill>
                  <a:srgbClr val="C00000"/>
                </a:solidFill>
                <a:latin typeface="Bodoni MT" pitchFamily="18" charset="0"/>
              </a:rPr>
              <a:t>modalità e costi (art. 108-110; art. 117)</a:t>
            </a:r>
          </a:p>
        </p:txBody>
      </p:sp>
      <p:sp>
        <p:nvSpPr>
          <p:cNvPr id="30724" name="CasellaDiTesto 3"/>
          <p:cNvSpPr txBox="1">
            <a:spLocks noChangeArrowheads="1"/>
          </p:cNvSpPr>
          <p:nvPr/>
        </p:nvSpPr>
        <p:spPr bwMode="auto">
          <a:xfrm>
            <a:off x="500063" y="1619250"/>
            <a:ext cx="8429625" cy="3046413"/>
          </a:xfrm>
          <a:prstGeom prst="rect">
            <a:avLst/>
          </a:prstGeom>
          <a:noFill/>
          <a:ln w="9525">
            <a:noFill/>
            <a:miter lim="800000"/>
            <a:headEnd/>
            <a:tailEnd/>
          </a:ln>
        </p:spPr>
        <p:txBody>
          <a:bodyPr>
            <a:spAutoFit/>
          </a:bodyPr>
          <a:lstStyle/>
          <a:p>
            <a:pPr marL="450850" indent="-450850">
              <a:buClr>
                <a:srgbClr val="C00000"/>
              </a:buClr>
              <a:buFont typeface="Wingdings" pitchFamily="2" charset="2"/>
              <a:buChar char="q"/>
              <a:tabLst>
                <a:tab pos="450850" algn="l"/>
              </a:tabLst>
            </a:pPr>
            <a:r>
              <a:rPr lang="it-IT" sz="2400">
                <a:solidFill>
                  <a:schemeClr val="tx2"/>
                </a:solidFill>
                <a:latin typeface="Calibri" pitchFamily="34" charset="0"/>
              </a:rPr>
              <a:t>fotoriproduzione</a:t>
            </a:r>
          </a:p>
          <a:p>
            <a:pPr marL="450850" indent="-450850">
              <a:buClr>
                <a:srgbClr val="C00000"/>
              </a:buClr>
              <a:buFont typeface="Wingdings" pitchFamily="2" charset="2"/>
              <a:buChar char="q"/>
              <a:tabLst>
                <a:tab pos="450850" algn="l"/>
              </a:tabLst>
            </a:pPr>
            <a:r>
              <a:rPr lang="it-IT" sz="2400">
                <a:solidFill>
                  <a:schemeClr val="tx2"/>
                </a:solidFill>
                <a:latin typeface="Calibri" pitchFamily="34" charset="0"/>
              </a:rPr>
              <a:t>reprografia (self e in affidamento)</a:t>
            </a:r>
          </a:p>
          <a:p>
            <a:pPr marL="450850" indent="-450850">
              <a:buClr>
                <a:srgbClr val="C00000"/>
              </a:buClr>
              <a:buFont typeface="Wingdings" pitchFamily="2" charset="2"/>
              <a:buChar char="q"/>
              <a:tabLst>
                <a:tab pos="450850" algn="l"/>
              </a:tabLst>
            </a:pPr>
            <a:r>
              <a:rPr lang="it-IT" sz="2400">
                <a:solidFill>
                  <a:schemeClr val="tx2"/>
                </a:solidFill>
                <a:latin typeface="Calibri" pitchFamily="34" charset="0"/>
              </a:rPr>
              <a:t>costi per diritti d’uso</a:t>
            </a:r>
          </a:p>
          <a:p>
            <a:pPr marL="450850" indent="-450850">
              <a:buClr>
                <a:srgbClr val="C00000"/>
              </a:buClr>
              <a:buFont typeface="Wingdings" pitchFamily="2" charset="2"/>
              <a:buChar char="q"/>
              <a:tabLst>
                <a:tab pos="450850" algn="l"/>
              </a:tabLst>
            </a:pPr>
            <a:r>
              <a:rPr lang="it-IT" sz="2400">
                <a:solidFill>
                  <a:schemeClr val="tx2"/>
                </a:solidFill>
                <a:latin typeface="Calibri" pitchFamily="34" charset="0"/>
              </a:rPr>
              <a:t>ricerche per conto terzi</a:t>
            </a:r>
          </a:p>
          <a:p>
            <a:pPr marL="450850" indent="-450850">
              <a:buClr>
                <a:srgbClr val="C00000"/>
              </a:buClr>
              <a:buFont typeface="Wingdings" pitchFamily="2" charset="2"/>
              <a:buChar char="q"/>
              <a:tabLst>
                <a:tab pos="450850" algn="l"/>
              </a:tabLst>
            </a:pPr>
            <a:r>
              <a:rPr lang="it-IT" sz="2400">
                <a:solidFill>
                  <a:schemeClr val="tx2"/>
                </a:solidFill>
                <a:latin typeface="Calibri" pitchFamily="34" charset="0"/>
              </a:rPr>
              <a:t>prestito di documenti:</a:t>
            </a:r>
          </a:p>
          <a:p>
            <a:pPr marL="908050" lvl="1" indent="-450850">
              <a:buClr>
                <a:srgbClr val="C00000"/>
              </a:buClr>
              <a:buFont typeface="Courier New" pitchFamily="49" charset="0"/>
              <a:buChar char="o"/>
              <a:tabLst>
                <a:tab pos="450850" algn="l"/>
              </a:tabLst>
            </a:pPr>
            <a:r>
              <a:rPr lang="it-IT" sz="2400">
                <a:solidFill>
                  <a:schemeClr val="tx2"/>
                </a:solidFill>
                <a:latin typeface="Calibri" pitchFamily="34" charset="0"/>
              </a:rPr>
              <a:t>contratto e relativi costi assicurativi</a:t>
            </a:r>
          </a:p>
          <a:p>
            <a:pPr marL="908050" lvl="1" indent="-450850">
              <a:buClr>
                <a:srgbClr val="C00000"/>
              </a:buClr>
              <a:buFont typeface="Courier New" pitchFamily="49" charset="0"/>
              <a:buChar char="o"/>
              <a:tabLst>
                <a:tab pos="450850" algn="l"/>
              </a:tabLst>
            </a:pPr>
            <a:r>
              <a:rPr lang="it-IT" sz="2400">
                <a:solidFill>
                  <a:schemeClr val="tx2"/>
                </a:solidFill>
                <a:latin typeface="Calibri" pitchFamily="34" charset="0"/>
              </a:rPr>
              <a:t>procedure di prestito</a:t>
            </a:r>
            <a:br>
              <a:rPr lang="it-IT" sz="2400">
                <a:solidFill>
                  <a:schemeClr val="tx2"/>
                </a:solidFill>
                <a:latin typeface="Calibri" pitchFamily="34" charset="0"/>
              </a:rPr>
            </a:br>
            <a:endParaRPr lang="it-IT" sz="240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0" y="0"/>
            <a:ext cx="490538" cy="412750"/>
          </a:xfrm>
          <a:prstGeom prst="rect">
            <a:avLst/>
          </a:prstGeom>
          <a:noFill/>
          <a:ln w="9525">
            <a:noFill/>
            <a:miter lim="800000"/>
            <a:headEnd/>
            <a:tailEnd/>
          </a:ln>
        </p:spPr>
        <p:txBody>
          <a:bodyPr wrap="none" lIns="179331" tIns="88872" rIns="179331" anchor="ctr">
            <a:spAutoFit/>
          </a:bodyPr>
          <a:lstStyle/>
          <a:p>
            <a:r>
              <a:rPr lang="it-IT"/>
              <a:t>  </a:t>
            </a:r>
          </a:p>
        </p:txBody>
      </p:sp>
      <p:sp>
        <p:nvSpPr>
          <p:cNvPr id="4099" name="Rettangolo 5"/>
          <p:cNvSpPr>
            <a:spLocks noChangeArrowheads="1"/>
          </p:cNvSpPr>
          <p:nvPr/>
        </p:nvSpPr>
        <p:spPr bwMode="auto">
          <a:xfrm>
            <a:off x="214313" y="2573338"/>
            <a:ext cx="3929062" cy="1754187"/>
          </a:xfrm>
          <a:prstGeom prst="rect">
            <a:avLst/>
          </a:prstGeom>
          <a:noFill/>
          <a:ln w="9525">
            <a:noFill/>
            <a:miter lim="800000"/>
            <a:headEnd/>
            <a:tailEnd/>
          </a:ln>
        </p:spPr>
        <p:txBody>
          <a:bodyPr>
            <a:spAutoFit/>
          </a:bodyPr>
          <a:lstStyle/>
          <a:p>
            <a:r>
              <a:rPr lang="it-IT" sz="3200">
                <a:solidFill>
                  <a:srgbClr val="C00000"/>
                </a:solidFill>
                <a:latin typeface="Bodoni MT" pitchFamily="18" charset="0"/>
              </a:rPr>
              <a:t>L’occasione</a:t>
            </a:r>
          </a:p>
          <a:p>
            <a:endParaRPr lang="it-IT" sz="2800">
              <a:solidFill>
                <a:srgbClr val="C00000"/>
              </a:solidFill>
              <a:latin typeface="Bodoni MT" pitchFamily="18" charset="0"/>
            </a:endParaRPr>
          </a:p>
          <a:p>
            <a:r>
              <a:rPr lang="it-IT" sz="2400">
                <a:solidFill>
                  <a:srgbClr val="C00000"/>
                </a:solidFill>
                <a:latin typeface="Bodoni MT" pitchFamily="18" charset="0"/>
              </a:rPr>
              <a:t>La circolare sui corrispettivi</a:t>
            </a:r>
            <a:br>
              <a:rPr lang="it-IT" sz="2400">
                <a:solidFill>
                  <a:srgbClr val="C00000"/>
                </a:solidFill>
                <a:latin typeface="Bodoni MT" pitchFamily="18" charset="0"/>
              </a:rPr>
            </a:br>
            <a:r>
              <a:rPr lang="it-IT" sz="2400">
                <a:solidFill>
                  <a:srgbClr val="C00000"/>
                </a:solidFill>
                <a:latin typeface="Bodoni MT" pitchFamily="18" charset="0"/>
              </a:rPr>
              <a:t>8 giugno 2009</a:t>
            </a:r>
          </a:p>
        </p:txBody>
      </p:sp>
      <p:pic>
        <p:nvPicPr>
          <p:cNvPr id="4100" name="Picture 2"/>
          <p:cNvPicPr>
            <a:picLocks noChangeAspect="1" noChangeArrowheads="1"/>
          </p:cNvPicPr>
          <p:nvPr/>
        </p:nvPicPr>
        <p:blipFill>
          <a:blip r:embed="rId2"/>
          <a:srcRect/>
          <a:stretch>
            <a:fillRect/>
          </a:stretch>
        </p:blipFill>
        <p:spPr bwMode="auto">
          <a:xfrm>
            <a:off x="4214813" y="66675"/>
            <a:ext cx="4786312" cy="6719888"/>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0" y="1816100"/>
            <a:ext cx="9144000" cy="332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ChangeArrowheads="1"/>
          </p:cNvSpPr>
          <p:nvPr/>
        </p:nvSpPr>
        <p:spPr bwMode="auto">
          <a:xfrm>
            <a:off x="0" y="0"/>
            <a:ext cx="490538" cy="412750"/>
          </a:xfrm>
          <a:prstGeom prst="rect">
            <a:avLst/>
          </a:prstGeom>
          <a:noFill/>
          <a:ln w="9525">
            <a:noFill/>
            <a:miter lim="800000"/>
            <a:headEnd/>
            <a:tailEnd/>
          </a:ln>
        </p:spPr>
        <p:txBody>
          <a:bodyPr wrap="none" lIns="179331" tIns="88872" rIns="179331" anchor="ctr">
            <a:spAutoFit/>
          </a:bodyPr>
          <a:lstStyle/>
          <a:p>
            <a:r>
              <a:rPr lang="it-IT"/>
              <a:t>  </a:t>
            </a:r>
          </a:p>
        </p:txBody>
      </p:sp>
      <p:sp>
        <p:nvSpPr>
          <p:cNvPr id="32771" name="Rettangolo 5"/>
          <p:cNvSpPr>
            <a:spLocks noChangeArrowheads="1"/>
          </p:cNvSpPr>
          <p:nvPr/>
        </p:nvSpPr>
        <p:spPr bwMode="auto">
          <a:xfrm>
            <a:off x="71438" y="2500313"/>
            <a:ext cx="3929062" cy="1816100"/>
          </a:xfrm>
          <a:prstGeom prst="rect">
            <a:avLst/>
          </a:prstGeom>
          <a:noFill/>
          <a:ln w="9525">
            <a:noFill/>
            <a:miter lim="800000"/>
            <a:headEnd/>
            <a:tailEnd/>
          </a:ln>
        </p:spPr>
        <p:txBody>
          <a:bodyPr>
            <a:spAutoFit/>
          </a:bodyPr>
          <a:lstStyle/>
          <a:p>
            <a:pPr algn="ctr"/>
            <a:r>
              <a:rPr lang="it-IT" sz="2800">
                <a:solidFill>
                  <a:srgbClr val="C00000"/>
                </a:solidFill>
                <a:latin typeface="Bodoni MT" pitchFamily="18" charset="0"/>
              </a:rPr>
              <a:t>Una segnalazione</a:t>
            </a:r>
            <a:br>
              <a:rPr lang="it-IT" sz="2800">
                <a:solidFill>
                  <a:srgbClr val="C00000"/>
                </a:solidFill>
                <a:latin typeface="Bodoni MT" pitchFamily="18" charset="0"/>
              </a:rPr>
            </a:br>
            <a:r>
              <a:rPr lang="it-IT" sz="2800">
                <a:solidFill>
                  <a:srgbClr val="C00000"/>
                </a:solidFill>
                <a:latin typeface="Bodoni MT" pitchFamily="18" charset="0"/>
              </a:rPr>
              <a:t>bibliografica</a:t>
            </a:r>
          </a:p>
          <a:p>
            <a:pPr algn="ctr"/>
            <a:r>
              <a:rPr lang="it-IT" sz="2800">
                <a:solidFill>
                  <a:srgbClr val="C00000"/>
                </a:solidFill>
                <a:latin typeface="Bodoni MT" pitchFamily="18" charset="0"/>
              </a:rPr>
              <a:t>per capire come si fa</a:t>
            </a:r>
          </a:p>
          <a:p>
            <a:pPr algn="ctr"/>
            <a:r>
              <a:rPr lang="it-IT" sz="2800">
                <a:solidFill>
                  <a:srgbClr val="C00000"/>
                </a:solidFill>
                <a:latin typeface="Bodoni MT" pitchFamily="18" charset="0"/>
              </a:rPr>
              <a:t>e chi le deve fare</a:t>
            </a:r>
          </a:p>
        </p:txBody>
      </p:sp>
      <p:pic>
        <p:nvPicPr>
          <p:cNvPr id="32772" name="Picture 1"/>
          <p:cNvPicPr>
            <a:picLocks noChangeAspect="1" noChangeArrowheads="1"/>
          </p:cNvPicPr>
          <p:nvPr/>
        </p:nvPicPr>
        <p:blipFill>
          <a:blip r:embed="rId2"/>
          <a:srcRect/>
          <a:stretch>
            <a:fillRect/>
          </a:stretch>
        </p:blipFill>
        <p:spPr bwMode="auto">
          <a:xfrm>
            <a:off x="4000500" y="125413"/>
            <a:ext cx="5000625" cy="6589712"/>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0" y="0"/>
            <a:ext cx="490538" cy="412750"/>
          </a:xfrm>
          <a:prstGeom prst="rect">
            <a:avLst/>
          </a:prstGeom>
          <a:noFill/>
          <a:ln w="9525">
            <a:noFill/>
            <a:miter lim="800000"/>
            <a:headEnd/>
            <a:tailEnd/>
          </a:ln>
        </p:spPr>
        <p:txBody>
          <a:bodyPr wrap="none" lIns="179331" tIns="88872" rIns="179331" anchor="ctr">
            <a:spAutoFit/>
          </a:bodyPr>
          <a:lstStyle/>
          <a:p>
            <a:r>
              <a:rPr lang="it-IT"/>
              <a:t>  </a:t>
            </a:r>
          </a:p>
        </p:txBody>
      </p:sp>
      <p:sp>
        <p:nvSpPr>
          <p:cNvPr id="33795" name="Rettangolo 5"/>
          <p:cNvSpPr>
            <a:spLocks noChangeArrowheads="1"/>
          </p:cNvSpPr>
          <p:nvPr/>
        </p:nvSpPr>
        <p:spPr bwMode="auto">
          <a:xfrm>
            <a:off x="500063" y="538163"/>
            <a:ext cx="7786687" cy="523875"/>
          </a:xfrm>
          <a:prstGeom prst="rect">
            <a:avLst/>
          </a:prstGeom>
          <a:noFill/>
          <a:ln w="9525">
            <a:noFill/>
            <a:miter lim="800000"/>
            <a:headEnd/>
            <a:tailEnd/>
          </a:ln>
        </p:spPr>
        <p:txBody>
          <a:bodyPr>
            <a:spAutoFit/>
          </a:bodyPr>
          <a:lstStyle/>
          <a:p>
            <a:r>
              <a:rPr lang="it-IT" sz="2800">
                <a:solidFill>
                  <a:srgbClr val="C00000"/>
                </a:solidFill>
                <a:latin typeface="Bodoni MT" pitchFamily="18" charset="0"/>
              </a:rPr>
              <a:t>Bertini - La conservazione</a:t>
            </a:r>
          </a:p>
        </p:txBody>
      </p:sp>
      <p:sp>
        <p:nvSpPr>
          <p:cNvPr id="33796" name="CasellaDiTesto 3"/>
          <p:cNvSpPr txBox="1">
            <a:spLocks noChangeArrowheads="1"/>
          </p:cNvSpPr>
          <p:nvPr/>
        </p:nvSpPr>
        <p:spPr bwMode="auto">
          <a:xfrm>
            <a:off x="500063" y="1214438"/>
            <a:ext cx="8429625" cy="3046412"/>
          </a:xfrm>
          <a:prstGeom prst="rect">
            <a:avLst/>
          </a:prstGeom>
          <a:noFill/>
          <a:ln w="9525">
            <a:noFill/>
            <a:miter lim="800000"/>
            <a:headEnd/>
            <a:tailEnd/>
          </a:ln>
        </p:spPr>
        <p:txBody>
          <a:bodyPr>
            <a:spAutoFit/>
          </a:bodyPr>
          <a:lstStyle/>
          <a:p>
            <a:r>
              <a:rPr lang="it-IT" sz="2400">
                <a:solidFill>
                  <a:schemeClr val="tx2"/>
                </a:solidFill>
                <a:latin typeface="Calibri" pitchFamily="34" charset="0"/>
              </a:rPr>
              <a:t>§ 4.6 Sostituzione dell’originale mediante riproduzione</a:t>
            </a:r>
          </a:p>
          <a:p>
            <a:r>
              <a:rPr lang="it-IT" sz="2400">
                <a:solidFill>
                  <a:schemeClr val="tx2"/>
                </a:solidFill>
                <a:latin typeface="Calibri" pitchFamily="34" charset="0"/>
              </a:rPr>
              <a:t/>
            </a:r>
            <a:br>
              <a:rPr lang="it-IT" sz="2400">
                <a:solidFill>
                  <a:schemeClr val="tx2"/>
                </a:solidFill>
                <a:latin typeface="Calibri" pitchFamily="34" charset="0"/>
              </a:rPr>
            </a:br>
            <a:r>
              <a:rPr lang="it-IT" sz="2400">
                <a:solidFill>
                  <a:schemeClr val="tx2"/>
                </a:solidFill>
                <a:latin typeface="Calibri" pitchFamily="34" charset="0"/>
              </a:rPr>
              <a:t>4.6.1 Fotocopiatura</a:t>
            </a:r>
          </a:p>
          <a:p>
            <a:r>
              <a:rPr lang="it-IT" sz="2400">
                <a:solidFill>
                  <a:schemeClr val="tx2"/>
                </a:solidFill>
                <a:latin typeface="Calibri" pitchFamily="34" charset="0"/>
              </a:rPr>
              <a:t>4.6.2 Fotografia</a:t>
            </a:r>
          </a:p>
          <a:p>
            <a:r>
              <a:rPr lang="it-IT" sz="2400">
                <a:solidFill>
                  <a:schemeClr val="tx2"/>
                </a:solidFill>
                <a:latin typeface="Calibri" pitchFamily="34" charset="0"/>
              </a:rPr>
              <a:t>4.6.3 Micrografia</a:t>
            </a:r>
          </a:p>
          <a:p>
            <a:r>
              <a:rPr lang="it-IT" sz="2400">
                <a:solidFill>
                  <a:schemeClr val="tx2"/>
                </a:solidFill>
                <a:latin typeface="Calibri" pitchFamily="34" charset="0"/>
              </a:rPr>
              <a:t>4.6.4 Digitalizzazione</a:t>
            </a:r>
          </a:p>
          <a:p>
            <a:r>
              <a:rPr lang="it-IT" sz="2400"/>
              <a:t/>
            </a:r>
            <a:br>
              <a:rPr lang="it-IT" sz="2400"/>
            </a:br>
            <a:endParaRPr lang="it-IT" sz="2400">
              <a:solidFill>
                <a:schemeClr val="tx2"/>
              </a:solidFill>
              <a:latin typeface="Calibri" pitchFamily="34" charset="0"/>
            </a:endParaRPr>
          </a:p>
        </p:txBody>
      </p:sp>
      <p:pic>
        <p:nvPicPr>
          <p:cNvPr id="33797" name="Picture 1"/>
          <p:cNvPicPr>
            <a:picLocks noChangeAspect="1" noChangeArrowheads="1"/>
          </p:cNvPicPr>
          <p:nvPr/>
        </p:nvPicPr>
        <p:blipFill>
          <a:blip r:embed="rId2"/>
          <a:srcRect/>
          <a:stretch>
            <a:fillRect/>
          </a:stretch>
        </p:blipFill>
        <p:spPr bwMode="auto">
          <a:xfrm>
            <a:off x="5572125" y="1928813"/>
            <a:ext cx="3429000" cy="4518025"/>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0" y="0"/>
            <a:ext cx="490538" cy="412750"/>
          </a:xfrm>
          <a:prstGeom prst="rect">
            <a:avLst/>
          </a:prstGeom>
          <a:noFill/>
          <a:ln w="9525">
            <a:noFill/>
            <a:miter lim="800000"/>
            <a:headEnd/>
            <a:tailEnd/>
          </a:ln>
        </p:spPr>
        <p:txBody>
          <a:bodyPr wrap="none" lIns="179331" tIns="88872" rIns="179331" anchor="ctr">
            <a:spAutoFit/>
          </a:bodyPr>
          <a:lstStyle/>
          <a:p>
            <a:r>
              <a:rPr lang="it-IT"/>
              <a:t>  </a:t>
            </a:r>
          </a:p>
        </p:txBody>
      </p:sp>
      <p:sp>
        <p:nvSpPr>
          <p:cNvPr id="34819" name="Rettangolo 5"/>
          <p:cNvSpPr>
            <a:spLocks noChangeArrowheads="1"/>
          </p:cNvSpPr>
          <p:nvPr/>
        </p:nvSpPr>
        <p:spPr bwMode="auto">
          <a:xfrm>
            <a:off x="500063" y="538163"/>
            <a:ext cx="7786687" cy="523875"/>
          </a:xfrm>
          <a:prstGeom prst="rect">
            <a:avLst/>
          </a:prstGeom>
          <a:noFill/>
          <a:ln w="9525">
            <a:noFill/>
            <a:miter lim="800000"/>
            <a:headEnd/>
            <a:tailEnd/>
          </a:ln>
        </p:spPr>
        <p:txBody>
          <a:bodyPr>
            <a:spAutoFit/>
          </a:bodyPr>
          <a:lstStyle/>
          <a:p>
            <a:r>
              <a:rPr lang="it-IT" sz="2800">
                <a:solidFill>
                  <a:srgbClr val="C00000"/>
                </a:solidFill>
                <a:latin typeface="Bodoni MT" pitchFamily="18" charset="0"/>
              </a:rPr>
              <a:t>La “segnaletica archivistica”</a:t>
            </a:r>
          </a:p>
        </p:txBody>
      </p:sp>
      <p:sp>
        <p:nvSpPr>
          <p:cNvPr id="34820" name="CasellaDiTesto 3"/>
          <p:cNvSpPr txBox="1">
            <a:spLocks noChangeArrowheads="1"/>
          </p:cNvSpPr>
          <p:nvPr/>
        </p:nvSpPr>
        <p:spPr bwMode="auto">
          <a:xfrm>
            <a:off x="500063" y="1619250"/>
            <a:ext cx="8429625" cy="2308225"/>
          </a:xfrm>
          <a:prstGeom prst="rect">
            <a:avLst/>
          </a:prstGeom>
          <a:noFill/>
          <a:ln w="9525">
            <a:noFill/>
            <a:miter lim="800000"/>
            <a:headEnd/>
            <a:tailEnd/>
          </a:ln>
        </p:spPr>
        <p:txBody>
          <a:bodyPr>
            <a:spAutoFit/>
          </a:bodyPr>
          <a:lstStyle/>
          <a:p>
            <a:pPr marL="450850" indent="-450850">
              <a:buClr>
                <a:srgbClr val="C00000"/>
              </a:buClr>
              <a:buFont typeface="Wingdings" pitchFamily="2" charset="2"/>
              <a:buChar char="q"/>
              <a:tabLst>
                <a:tab pos="450850" algn="l"/>
              </a:tabLst>
            </a:pPr>
            <a:r>
              <a:rPr lang="it-IT" sz="2400">
                <a:solidFill>
                  <a:schemeClr val="tx2"/>
                </a:solidFill>
                <a:latin typeface="Calibri" pitchFamily="34" charset="0"/>
              </a:rPr>
              <a:t>“Segnaletica archivistica” (contenuti, non layout) per:</a:t>
            </a:r>
          </a:p>
          <a:p>
            <a:pPr marL="908050" lvl="1" indent="-450850">
              <a:buClr>
                <a:srgbClr val="C00000"/>
              </a:buClr>
              <a:buFont typeface="Courier New" pitchFamily="49" charset="0"/>
              <a:buChar char="o"/>
              <a:tabLst>
                <a:tab pos="450850" algn="l"/>
              </a:tabLst>
            </a:pPr>
            <a:r>
              <a:rPr lang="it-IT" sz="2400">
                <a:solidFill>
                  <a:schemeClr val="tx2"/>
                </a:solidFill>
                <a:latin typeface="Calibri" pitchFamily="34" charset="0"/>
              </a:rPr>
              <a:t>targhette dei depositi di archivio</a:t>
            </a:r>
          </a:p>
          <a:p>
            <a:pPr marL="908050" lvl="1" indent="-450850">
              <a:buClr>
                <a:srgbClr val="C00000"/>
              </a:buClr>
              <a:buFont typeface="Courier New" pitchFamily="49" charset="0"/>
              <a:buChar char="o"/>
              <a:tabLst>
                <a:tab pos="450850" algn="l"/>
              </a:tabLst>
            </a:pPr>
            <a:r>
              <a:rPr lang="it-IT" sz="2400">
                <a:solidFill>
                  <a:schemeClr val="tx2"/>
                </a:solidFill>
                <a:latin typeface="Calibri" pitchFamily="34" charset="0"/>
              </a:rPr>
              <a:t>camicie dei fascicoli</a:t>
            </a:r>
          </a:p>
          <a:p>
            <a:pPr marL="908050" lvl="1" indent="-450850">
              <a:buClr>
                <a:srgbClr val="C00000"/>
              </a:buClr>
              <a:buFont typeface="Courier New" pitchFamily="49" charset="0"/>
              <a:buChar char="o"/>
              <a:tabLst>
                <a:tab pos="450850" algn="l"/>
              </a:tabLst>
            </a:pPr>
            <a:r>
              <a:rPr lang="it-IT" sz="2400">
                <a:solidFill>
                  <a:schemeClr val="tx2"/>
                </a:solidFill>
                <a:latin typeface="Calibri" pitchFamily="34" charset="0"/>
              </a:rPr>
              <a:t>etichette dei faldoni</a:t>
            </a:r>
          </a:p>
          <a:p>
            <a:pPr marL="450850" indent="-450850">
              <a:buClr>
                <a:srgbClr val="C00000"/>
              </a:buClr>
              <a:tabLst>
                <a:tab pos="450850" algn="l"/>
              </a:tabLst>
            </a:pPr>
            <a:r>
              <a:rPr lang="it-IT" sz="2400"/>
              <a:t/>
            </a:r>
            <a:br>
              <a:rPr lang="it-IT" sz="2400"/>
            </a:br>
            <a:endParaRPr lang="it-IT" sz="240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 name="Rettangolo 5"/>
          <p:cNvSpPr/>
          <p:nvPr/>
        </p:nvSpPr>
        <p:spPr>
          <a:xfrm>
            <a:off x="0" y="2714620"/>
            <a:ext cx="9144000" cy="1015663"/>
          </a:xfrm>
          <a:prstGeom prst="rect">
            <a:avLst/>
          </a:prstGeom>
          <a:noFill/>
        </p:spPr>
        <p:txBody>
          <a:bodyPr>
            <a:spAutoFit/>
          </a:bodyPr>
          <a:lstStyle/>
          <a:p>
            <a:pPr algn="ctr">
              <a:defRPr/>
            </a:pPr>
            <a:r>
              <a:rPr lang="it-IT"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Il “Rapporto”</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0" y="0"/>
            <a:ext cx="490538" cy="412750"/>
          </a:xfrm>
          <a:prstGeom prst="rect">
            <a:avLst/>
          </a:prstGeom>
          <a:noFill/>
          <a:ln w="9525">
            <a:noFill/>
            <a:miter lim="800000"/>
            <a:headEnd/>
            <a:tailEnd/>
          </a:ln>
        </p:spPr>
        <p:txBody>
          <a:bodyPr wrap="none" lIns="179331" tIns="88872" rIns="179331" anchor="ctr">
            <a:spAutoFit/>
          </a:bodyPr>
          <a:lstStyle/>
          <a:p>
            <a:r>
              <a:rPr lang="it-IT"/>
              <a:t>  </a:t>
            </a:r>
          </a:p>
        </p:txBody>
      </p:sp>
      <p:pic>
        <p:nvPicPr>
          <p:cNvPr id="5124" name="Picture 4"/>
          <p:cNvPicPr>
            <a:picLocks noChangeAspect="1" noChangeArrowheads="1"/>
          </p:cNvPicPr>
          <p:nvPr/>
        </p:nvPicPr>
        <p:blipFill>
          <a:blip r:embed="rId2"/>
          <a:srcRect/>
          <a:stretch>
            <a:fillRect/>
          </a:stretch>
        </p:blipFill>
        <p:spPr bwMode="auto">
          <a:xfrm>
            <a:off x="3929063" y="85725"/>
            <a:ext cx="5106987" cy="6700838"/>
          </a:xfrm>
          <a:prstGeom prst="rect">
            <a:avLst/>
          </a:prstGeom>
          <a:solidFill>
            <a:schemeClr val="accent6"/>
          </a:solidFill>
          <a:ln w="9525">
            <a:solidFill>
              <a:schemeClr val="accent6"/>
            </a:solidFill>
            <a:miter lim="800000"/>
            <a:headEnd/>
            <a:tailEnd/>
          </a:ln>
          <a:effectLst/>
        </p:spPr>
      </p:pic>
      <p:sp>
        <p:nvSpPr>
          <p:cNvPr id="36868" name="Rettangolo 5"/>
          <p:cNvSpPr>
            <a:spLocks noChangeArrowheads="1"/>
          </p:cNvSpPr>
          <p:nvPr/>
        </p:nvSpPr>
        <p:spPr bwMode="auto">
          <a:xfrm>
            <a:off x="0" y="2974975"/>
            <a:ext cx="3929063" cy="1384300"/>
          </a:xfrm>
          <a:prstGeom prst="rect">
            <a:avLst/>
          </a:prstGeom>
          <a:noFill/>
          <a:ln w="9525">
            <a:noFill/>
            <a:miter lim="800000"/>
            <a:headEnd/>
            <a:tailEnd/>
          </a:ln>
        </p:spPr>
        <p:txBody>
          <a:bodyPr>
            <a:spAutoFit/>
          </a:bodyPr>
          <a:lstStyle/>
          <a:p>
            <a:pPr algn="ctr"/>
            <a:r>
              <a:rPr lang="it-IT" sz="2800">
                <a:solidFill>
                  <a:srgbClr val="C00000"/>
                </a:solidFill>
                <a:latin typeface="Bodoni MT" pitchFamily="18" charset="0"/>
              </a:rPr>
              <a:t>1° rapporto sugli archivi </a:t>
            </a:r>
            <a:br>
              <a:rPr lang="it-IT" sz="2800">
                <a:solidFill>
                  <a:srgbClr val="C00000"/>
                </a:solidFill>
                <a:latin typeface="Bodoni MT" pitchFamily="18" charset="0"/>
              </a:rPr>
            </a:br>
            <a:r>
              <a:rPr lang="it-IT" sz="2800">
                <a:solidFill>
                  <a:srgbClr val="C00000"/>
                </a:solidFill>
                <a:latin typeface="Bodoni MT" pitchFamily="18" charset="0"/>
              </a:rPr>
              <a:t>delle università italiane</a:t>
            </a:r>
            <a:br>
              <a:rPr lang="it-IT" sz="2800">
                <a:solidFill>
                  <a:srgbClr val="C00000"/>
                </a:solidFill>
                <a:latin typeface="Bodoni MT" pitchFamily="18" charset="0"/>
              </a:rPr>
            </a:br>
            <a:r>
              <a:rPr lang="it-IT" sz="2800">
                <a:solidFill>
                  <a:srgbClr val="C00000"/>
                </a:solidFill>
                <a:latin typeface="Bodoni MT" pitchFamily="18" charset="0"/>
              </a:rPr>
              <a:t>(2002)</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0" y="0"/>
            <a:ext cx="490538" cy="412750"/>
          </a:xfrm>
          <a:prstGeom prst="rect">
            <a:avLst/>
          </a:prstGeom>
          <a:noFill/>
          <a:ln w="9525">
            <a:noFill/>
            <a:miter lim="800000"/>
            <a:headEnd/>
            <a:tailEnd/>
          </a:ln>
        </p:spPr>
        <p:txBody>
          <a:bodyPr wrap="none" lIns="179331" tIns="88872" rIns="179331" anchor="ctr">
            <a:spAutoFit/>
          </a:bodyPr>
          <a:lstStyle/>
          <a:p>
            <a:r>
              <a:rPr lang="it-IT"/>
              <a:t>  </a:t>
            </a:r>
          </a:p>
        </p:txBody>
      </p:sp>
      <p:sp>
        <p:nvSpPr>
          <p:cNvPr id="37891" name="Rettangolo 5"/>
          <p:cNvSpPr>
            <a:spLocks noChangeArrowheads="1"/>
          </p:cNvSpPr>
          <p:nvPr/>
        </p:nvSpPr>
        <p:spPr bwMode="auto">
          <a:xfrm>
            <a:off x="500063" y="538163"/>
            <a:ext cx="7786687" cy="523875"/>
          </a:xfrm>
          <a:prstGeom prst="rect">
            <a:avLst/>
          </a:prstGeom>
          <a:noFill/>
          <a:ln w="9525">
            <a:noFill/>
            <a:miter lim="800000"/>
            <a:headEnd/>
            <a:tailEnd/>
          </a:ln>
        </p:spPr>
        <p:txBody>
          <a:bodyPr>
            <a:spAutoFit/>
          </a:bodyPr>
          <a:lstStyle/>
          <a:p>
            <a:r>
              <a:rPr lang="it-IT" sz="2800">
                <a:solidFill>
                  <a:srgbClr val="C00000"/>
                </a:solidFill>
                <a:latin typeface="Bodoni MT" pitchFamily="18" charset="0"/>
              </a:rPr>
              <a:t>Il 2° Rapporto</a:t>
            </a:r>
          </a:p>
        </p:txBody>
      </p:sp>
      <p:sp>
        <p:nvSpPr>
          <p:cNvPr id="37892" name="CasellaDiTesto 3"/>
          <p:cNvSpPr txBox="1">
            <a:spLocks noChangeArrowheads="1"/>
          </p:cNvSpPr>
          <p:nvPr/>
        </p:nvSpPr>
        <p:spPr bwMode="auto">
          <a:xfrm>
            <a:off x="500063" y="1347788"/>
            <a:ext cx="8429625" cy="2308225"/>
          </a:xfrm>
          <a:prstGeom prst="rect">
            <a:avLst/>
          </a:prstGeom>
          <a:noFill/>
          <a:ln w="9525">
            <a:noFill/>
            <a:miter lim="800000"/>
            <a:headEnd/>
            <a:tailEnd/>
          </a:ln>
        </p:spPr>
        <p:txBody>
          <a:bodyPr>
            <a:spAutoFit/>
          </a:bodyPr>
          <a:lstStyle/>
          <a:p>
            <a:pPr marL="447675" indent="-447675">
              <a:buClr>
                <a:srgbClr val="C00000"/>
              </a:buClr>
              <a:buFont typeface="Wingdings" pitchFamily="2" charset="2"/>
              <a:buChar char="q"/>
            </a:pPr>
            <a:r>
              <a:rPr lang="it-IT" sz="2400">
                <a:solidFill>
                  <a:schemeClr val="tx2"/>
                </a:solidFill>
                <a:latin typeface="Calibri" pitchFamily="34" charset="0"/>
              </a:rPr>
              <a:t>Bisogna mantenere aggiornato il 1° Rapporto</a:t>
            </a:r>
          </a:p>
          <a:p>
            <a:pPr marL="447675" indent="-447675">
              <a:buClr>
                <a:srgbClr val="C00000"/>
              </a:buClr>
              <a:buFont typeface="Wingdings" pitchFamily="2" charset="2"/>
              <a:buChar char="q"/>
            </a:pPr>
            <a:r>
              <a:rPr lang="it-IT" sz="2400">
                <a:solidFill>
                  <a:schemeClr val="tx2"/>
                </a:solidFill>
                <a:latin typeface="Calibri" pitchFamily="34" charset="0"/>
              </a:rPr>
              <a:t>Rappresenta una fonte di conoscenza straordinaria</a:t>
            </a:r>
          </a:p>
          <a:p>
            <a:pPr marL="447675" indent="-447675">
              <a:buClr>
                <a:srgbClr val="C00000"/>
              </a:buClr>
              <a:buFont typeface="Wingdings" pitchFamily="2" charset="2"/>
              <a:buChar char="q"/>
            </a:pPr>
            <a:r>
              <a:rPr lang="it-IT" sz="2400">
                <a:solidFill>
                  <a:schemeClr val="tx2"/>
                </a:solidFill>
                <a:latin typeface="Calibri" pitchFamily="34" charset="0"/>
              </a:rPr>
              <a:t>In uscita nel 2011</a:t>
            </a:r>
          </a:p>
          <a:p>
            <a:pPr marL="447675" indent="-447675">
              <a:buClr>
                <a:srgbClr val="C00000"/>
              </a:buClr>
              <a:buFont typeface="Wingdings" pitchFamily="2" charset="2"/>
              <a:buChar char="q"/>
            </a:pPr>
            <a:endParaRPr lang="it-IT" sz="2400">
              <a:solidFill>
                <a:schemeClr val="tx2"/>
              </a:solidFill>
              <a:latin typeface="Calibri" pitchFamily="34" charset="0"/>
            </a:endParaRPr>
          </a:p>
          <a:p>
            <a:pPr marL="447675" indent="-447675">
              <a:buClr>
                <a:srgbClr val="C00000"/>
              </a:buClr>
              <a:buFont typeface="Wingdings" pitchFamily="2" charset="2"/>
              <a:buChar char="q"/>
            </a:pPr>
            <a:r>
              <a:rPr lang="it-IT" sz="2400">
                <a:solidFill>
                  <a:schemeClr val="tx2"/>
                </a:solidFill>
                <a:latin typeface="Calibri" pitchFamily="34" charset="0"/>
              </a:rPr>
              <a:t>Lanceremo anche un “Questionario” sulla gestione</a:t>
            </a:r>
          </a:p>
          <a:p>
            <a:pPr marL="447675" indent="-447675">
              <a:buClr>
                <a:srgbClr val="C00000"/>
              </a:buClr>
              <a:buFont typeface="Wingdings" pitchFamily="2" charset="2"/>
              <a:buChar char="q"/>
            </a:pPr>
            <a:endParaRPr lang="it-IT" sz="240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 name="Rettangolo 5"/>
          <p:cNvSpPr/>
          <p:nvPr/>
        </p:nvSpPr>
        <p:spPr>
          <a:xfrm>
            <a:off x="0" y="2714620"/>
            <a:ext cx="9144000" cy="1015663"/>
          </a:xfrm>
          <a:prstGeom prst="rect">
            <a:avLst/>
          </a:prstGeom>
          <a:noFill/>
        </p:spPr>
        <p:txBody>
          <a:bodyPr>
            <a:spAutoFit/>
          </a:bodyPr>
          <a:lstStyle/>
          <a:p>
            <a:pPr algn="ctr">
              <a:defRPr/>
            </a:pPr>
            <a:r>
              <a:rPr lang="it-IT"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La periodizzazione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0" y="0"/>
            <a:ext cx="490538" cy="412750"/>
          </a:xfrm>
          <a:prstGeom prst="rect">
            <a:avLst/>
          </a:prstGeom>
          <a:noFill/>
          <a:ln w="9525">
            <a:noFill/>
            <a:miter lim="800000"/>
            <a:headEnd/>
            <a:tailEnd/>
          </a:ln>
        </p:spPr>
        <p:txBody>
          <a:bodyPr wrap="none" lIns="179331" tIns="88872" rIns="179331" anchor="ctr">
            <a:spAutoFit/>
          </a:bodyPr>
          <a:lstStyle/>
          <a:p>
            <a:r>
              <a:rPr lang="it-IT"/>
              <a:t>  </a:t>
            </a:r>
          </a:p>
        </p:txBody>
      </p:sp>
      <p:sp>
        <p:nvSpPr>
          <p:cNvPr id="39939" name="Rettangolo 5"/>
          <p:cNvSpPr>
            <a:spLocks noChangeArrowheads="1"/>
          </p:cNvSpPr>
          <p:nvPr/>
        </p:nvSpPr>
        <p:spPr bwMode="auto">
          <a:xfrm>
            <a:off x="500063" y="538163"/>
            <a:ext cx="7786687" cy="523875"/>
          </a:xfrm>
          <a:prstGeom prst="rect">
            <a:avLst/>
          </a:prstGeom>
          <a:noFill/>
          <a:ln w="9525">
            <a:noFill/>
            <a:miter lim="800000"/>
            <a:headEnd/>
            <a:tailEnd/>
          </a:ln>
        </p:spPr>
        <p:txBody>
          <a:bodyPr>
            <a:spAutoFit/>
          </a:bodyPr>
          <a:lstStyle/>
          <a:p>
            <a:r>
              <a:rPr lang="it-IT" sz="2800">
                <a:solidFill>
                  <a:srgbClr val="C00000"/>
                </a:solidFill>
                <a:latin typeface="Bodoni MT" pitchFamily="18" charset="0"/>
              </a:rPr>
              <a:t>Romiti</a:t>
            </a:r>
          </a:p>
        </p:txBody>
      </p:sp>
      <p:sp>
        <p:nvSpPr>
          <p:cNvPr id="24580" name="CasellaDiTesto 3"/>
          <p:cNvSpPr txBox="1">
            <a:spLocks noChangeArrowheads="1"/>
          </p:cNvSpPr>
          <p:nvPr/>
        </p:nvSpPr>
        <p:spPr bwMode="auto">
          <a:xfrm>
            <a:off x="500063" y="1347788"/>
            <a:ext cx="8429625" cy="2308225"/>
          </a:xfrm>
          <a:prstGeom prst="rect">
            <a:avLst/>
          </a:prstGeom>
          <a:noFill/>
          <a:ln w="9525">
            <a:noFill/>
            <a:miter lim="800000"/>
            <a:headEnd/>
            <a:tailEnd/>
          </a:ln>
        </p:spPr>
        <p:txBody>
          <a:bodyPr>
            <a:spAutoFit/>
          </a:bodyPr>
          <a:lstStyle/>
          <a:p>
            <a:pPr marL="447675" indent="-447675">
              <a:buClr>
                <a:srgbClr val="C00000"/>
              </a:buClr>
              <a:buFont typeface="Wingdings" pitchFamily="2" charset="2"/>
              <a:buChar char="q"/>
              <a:defRPr/>
            </a:pPr>
            <a:r>
              <a:rPr lang="it-IT" sz="2400" dirty="0">
                <a:solidFill>
                  <a:schemeClr val="tx2"/>
                </a:solidFill>
                <a:latin typeface="Calibri" pitchFamily="34" charset="0"/>
              </a:rPr>
              <a:t>La periodizzazione in archivistica (1994)</a:t>
            </a:r>
          </a:p>
          <a:p>
            <a:pPr marL="904875" lvl="1" indent="-447675">
              <a:buClr>
                <a:srgbClr val="C00000"/>
              </a:buClr>
              <a:buFont typeface="Courier New" pitchFamily="49" charset="0"/>
              <a:buChar char="o"/>
              <a:defRPr/>
            </a:pPr>
            <a:r>
              <a:rPr lang="it-IT" sz="2400" dirty="0">
                <a:solidFill>
                  <a:schemeClr val="tx2"/>
                </a:solidFill>
                <a:latin typeface="Calibri" pitchFamily="34" charset="0"/>
              </a:rPr>
              <a:t>Serie archivistiche “chiuse”, con numerazione</a:t>
            </a:r>
            <a:br>
              <a:rPr lang="it-IT" sz="2400" dirty="0">
                <a:solidFill>
                  <a:schemeClr val="tx2"/>
                </a:solidFill>
                <a:latin typeface="Calibri" pitchFamily="34" charset="0"/>
              </a:rPr>
            </a:br>
            <a:r>
              <a:rPr lang="it-IT" sz="2400" dirty="0">
                <a:solidFill>
                  <a:schemeClr val="tx2"/>
                </a:solidFill>
                <a:latin typeface="Calibri" pitchFamily="34" charset="0"/>
              </a:rPr>
              <a:t>(ma è possibile con gli studenti?)</a:t>
            </a:r>
          </a:p>
          <a:p>
            <a:pPr marL="904875" lvl="1" indent="-447675">
              <a:buClr>
                <a:srgbClr val="C00000"/>
              </a:buClr>
              <a:buFont typeface="Courier New" pitchFamily="49" charset="0"/>
              <a:buChar char="o"/>
              <a:defRPr/>
            </a:pPr>
            <a:r>
              <a:rPr lang="it-IT" sz="2400" dirty="0">
                <a:solidFill>
                  <a:schemeClr val="tx2"/>
                </a:solidFill>
                <a:latin typeface="Calibri" pitchFamily="34" charset="0"/>
              </a:rPr>
              <a:t>Riordino e inventariazione senza sopravvenienze</a:t>
            </a:r>
          </a:p>
          <a:p>
            <a:pPr marL="447675" lvl="1" indent="-447675">
              <a:buClr>
                <a:srgbClr val="C00000"/>
              </a:buClr>
              <a:buFont typeface="Wingdings" pitchFamily="2" charset="2"/>
              <a:buChar char="q"/>
              <a:defRPr/>
            </a:pPr>
            <a:r>
              <a:rPr lang="it-IT" sz="2400" dirty="0">
                <a:solidFill>
                  <a:schemeClr val="tx2"/>
                </a:solidFill>
                <a:latin typeface="Calibri" pitchFamily="34" charset="0"/>
              </a:rPr>
              <a:t>È possibile uniformare in Italia gli archivi universitari?</a:t>
            </a:r>
          </a:p>
          <a:p>
            <a:pPr marL="447675" indent="-447675">
              <a:buClr>
                <a:srgbClr val="C00000"/>
              </a:buClr>
              <a:buFont typeface="Wingdings" pitchFamily="2" charset="2"/>
              <a:buChar char="q"/>
              <a:defRPr/>
            </a:pPr>
            <a:endParaRPr lang="it-IT" sz="2400" dirty="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 name="Rettangolo 5"/>
          <p:cNvSpPr/>
          <p:nvPr/>
        </p:nvSpPr>
        <p:spPr>
          <a:xfrm>
            <a:off x="0" y="2714620"/>
            <a:ext cx="9144000" cy="1015663"/>
          </a:xfrm>
          <a:prstGeom prst="rect">
            <a:avLst/>
          </a:prstGeom>
          <a:noFill/>
        </p:spPr>
        <p:txBody>
          <a:bodyPr>
            <a:spAutoFit/>
          </a:bodyPr>
          <a:lstStyle/>
          <a:p>
            <a:pPr algn="ctr">
              <a:defRPr/>
            </a:pPr>
            <a:r>
              <a:rPr lang="it-IT"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La formazione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2"/>
          <a:srcRect/>
          <a:stretch>
            <a:fillRect/>
          </a:stretch>
        </p:blipFill>
        <p:spPr bwMode="auto">
          <a:xfrm>
            <a:off x="255588" y="285750"/>
            <a:ext cx="8674100" cy="6318250"/>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0" y="0"/>
            <a:ext cx="490538" cy="412750"/>
          </a:xfrm>
          <a:prstGeom prst="rect">
            <a:avLst/>
          </a:prstGeom>
          <a:noFill/>
          <a:ln w="9525">
            <a:noFill/>
            <a:miter lim="800000"/>
            <a:headEnd/>
            <a:tailEnd/>
          </a:ln>
        </p:spPr>
        <p:txBody>
          <a:bodyPr wrap="none" lIns="179331" tIns="88872" rIns="179331" anchor="ctr">
            <a:spAutoFit/>
          </a:bodyPr>
          <a:lstStyle/>
          <a:p>
            <a:r>
              <a:rPr lang="it-IT"/>
              <a:t>  </a:t>
            </a:r>
          </a:p>
        </p:txBody>
      </p:sp>
      <p:sp>
        <p:nvSpPr>
          <p:cNvPr id="41987" name="Rettangolo 5"/>
          <p:cNvSpPr>
            <a:spLocks noChangeArrowheads="1"/>
          </p:cNvSpPr>
          <p:nvPr/>
        </p:nvSpPr>
        <p:spPr bwMode="auto">
          <a:xfrm>
            <a:off x="500063" y="538163"/>
            <a:ext cx="7786687" cy="523875"/>
          </a:xfrm>
          <a:prstGeom prst="rect">
            <a:avLst/>
          </a:prstGeom>
          <a:noFill/>
          <a:ln w="9525">
            <a:noFill/>
            <a:miter lim="800000"/>
            <a:headEnd/>
            <a:tailEnd/>
          </a:ln>
        </p:spPr>
        <p:txBody>
          <a:bodyPr>
            <a:spAutoFit/>
          </a:bodyPr>
          <a:lstStyle/>
          <a:p>
            <a:r>
              <a:rPr lang="it-IT" sz="2800">
                <a:solidFill>
                  <a:srgbClr val="C00000"/>
                </a:solidFill>
                <a:latin typeface="Bodoni MT" pitchFamily="18" charset="0"/>
              </a:rPr>
              <a:t>La formazione degli archivisti universitari</a:t>
            </a:r>
          </a:p>
        </p:txBody>
      </p:sp>
      <p:sp>
        <p:nvSpPr>
          <p:cNvPr id="41988" name="CasellaDiTesto 3"/>
          <p:cNvSpPr txBox="1">
            <a:spLocks noChangeArrowheads="1"/>
          </p:cNvSpPr>
          <p:nvPr/>
        </p:nvSpPr>
        <p:spPr bwMode="auto">
          <a:xfrm>
            <a:off x="500063" y="1347788"/>
            <a:ext cx="8429625" cy="1568450"/>
          </a:xfrm>
          <a:prstGeom prst="rect">
            <a:avLst/>
          </a:prstGeom>
          <a:noFill/>
          <a:ln w="9525">
            <a:noFill/>
            <a:miter lim="800000"/>
            <a:headEnd/>
            <a:tailEnd/>
          </a:ln>
        </p:spPr>
        <p:txBody>
          <a:bodyPr>
            <a:spAutoFit/>
          </a:bodyPr>
          <a:lstStyle/>
          <a:p>
            <a:pPr marL="447675" indent="-447675">
              <a:buClr>
                <a:srgbClr val="C00000"/>
              </a:buClr>
              <a:buFont typeface="Wingdings" pitchFamily="2" charset="2"/>
              <a:buChar char="q"/>
            </a:pPr>
            <a:r>
              <a:rPr lang="it-IT" sz="2400">
                <a:solidFill>
                  <a:schemeClr val="tx2"/>
                </a:solidFill>
                <a:latin typeface="Calibri" pitchFamily="34" charset="0"/>
              </a:rPr>
              <a:t>Serve una formazione permanente e continua per gli archivisti delle università italiane</a:t>
            </a:r>
          </a:p>
          <a:p>
            <a:pPr marL="447675" indent="-447675">
              <a:buClr>
                <a:srgbClr val="C00000"/>
              </a:buClr>
              <a:buFont typeface="Wingdings" pitchFamily="2" charset="2"/>
              <a:buChar char="q"/>
            </a:pPr>
            <a:r>
              <a:rPr lang="it-IT" sz="2400">
                <a:solidFill>
                  <a:schemeClr val="tx2"/>
                </a:solidFill>
                <a:latin typeface="Calibri" pitchFamily="34" charset="0"/>
              </a:rPr>
              <a:t>Una sorta di per-corso di formazione</a:t>
            </a:r>
          </a:p>
          <a:p>
            <a:pPr marL="447675" indent="-447675">
              <a:buClr>
                <a:srgbClr val="C00000"/>
              </a:buClr>
              <a:buFont typeface="Wingdings" pitchFamily="2" charset="2"/>
              <a:buChar char="q"/>
            </a:pPr>
            <a:endParaRPr lang="it-IT" sz="240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ChangeArrowheads="1"/>
          </p:cNvSpPr>
          <p:nvPr/>
        </p:nvSpPr>
        <p:spPr bwMode="auto">
          <a:xfrm>
            <a:off x="0" y="0"/>
            <a:ext cx="490538" cy="412750"/>
          </a:xfrm>
          <a:prstGeom prst="rect">
            <a:avLst/>
          </a:prstGeom>
          <a:noFill/>
          <a:ln w="9525">
            <a:noFill/>
            <a:miter lim="800000"/>
            <a:headEnd/>
            <a:tailEnd/>
          </a:ln>
        </p:spPr>
        <p:txBody>
          <a:bodyPr wrap="none" lIns="179331" tIns="88872" rIns="179331" anchor="ctr">
            <a:spAutoFit/>
          </a:bodyPr>
          <a:lstStyle/>
          <a:p>
            <a:r>
              <a:rPr lang="it-IT"/>
              <a:t>  </a:t>
            </a:r>
          </a:p>
        </p:txBody>
      </p:sp>
      <p:sp>
        <p:nvSpPr>
          <p:cNvPr id="43011" name="Rettangolo 5"/>
          <p:cNvSpPr>
            <a:spLocks noChangeArrowheads="1"/>
          </p:cNvSpPr>
          <p:nvPr/>
        </p:nvSpPr>
        <p:spPr bwMode="auto">
          <a:xfrm>
            <a:off x="500063" y="538163"/>
            <a:ext cx="7786687" cy="523875"/>
          </a:xfrm>
          <a:prstGeom prst="rect">
            <a:avLst/>
          </a:prstGeom>
          <a:noFill/>
          <a:ln w="9525">
            <a:noFill/>
            <a:miter lim="800000"/>
            <a:headEnd/>
            <a:tailEnd/>
          </a:ln>
        </p:spPr>
        <p:txBody>
          <a:bodyPr>
            <a:spAutoFit/>
          </a:bodyPr>
          <a:lstStyle/>
          <a:p>
            <a:r>
              <a:rPr lang="it-IT" sz="2800">
                <a:solidFill>
                  <a:srgbClr val="C00000"/>
                </a:solidFill>
                <a:latin typeface="Bodoni MT" pitchFamily="18" charset="0"/>
              </a:rPr>
              <a:t>I primi temi della formazione                 1/2</a:t>
            </a:r>
          </a:p>
        </p:txBody>
      </p:sp>
      <p:sp>
        <p:nvSpPr>
          <p:cNvPr id="43012" name="CasellaDiTesto 3"/>
          <p:cNvSpPr txBox="1">
            <a:spLocks noChangeArrowheads="1"/>
          </p:cNvSpPr>
          <p:nvPr/>
        </p:nvSpPr>
        <p:spPr bwMode="auto">
          <a:xfrm>
            <a:off x="500063" y="1347788"/>
            <a:ext cx="8429625" cy="4524375"/>
          </a:xfrm>
          <a:prstGeom prst="rect">
            <a:avLst/>
          </a:prstGeom>
          <a:noFill/>
          <a:ln w="9525">
            <a:noFill/>
            <a:miter lim="800000"/>
            <a:headEnd/>
            <a:tailEnd/>
          </a:ln>
        </p:spPr>
        <p:txBody>
          <a:bodyPr>
            <a:spAutoFit/>
          </a:bodyPr>
          <a:lstStyle/>
          <a:p>
            <a:pPr marL="447675" indent="-447675">
              <a:buClr>
                <a:srgbClr val="C00000"/>
              </a:buClr>
              <a:buFont typeface="Wingdings" pitchFamily="2" charset="2"/>
              <a:buChar char="q"/>
            </a:pPr>
            <a:r>
              <a:rPr lang="it-IT" sz="2400">
                <a:solidFill>
                  <a:schemeClr val="tx2"/>
                </a:solidFill>
                <a:latin typeface="Calibri" pitchFamily="34" charset="0"/>
              </a:rPr>
              <a:t>Il Codice dei beni culturali e il Codice di deontologia (2 codici)</a:t>
            </a:r>
          </a:p>
          <a:p>
            <a:pPr marL="447675" indent="-447675">
              <a:buClr>
                <a:srgbClr val="C00000"/>
              </a:buClr>
              <a:buFont typeface="Wingdings" pitchFamily="2" charset="2"/>
              <a:buChar char="q"/>
            </a:pPr>
            <a:r>
              <a:rPr lang="it-IT" sz="2400">
                <a:solidFill>
                  <a:schemeClr val="tx2"/>
                </a:solidFill>
                <a:latin typeface="Calibri" pitchFamily="34" charset="0"/>
              </a:rPr>
              <a:t>I progetti archivistici</a:t>
            </a:r>
          </a:p>
          <a:p>
            <a:pPr marL="447675" indent="-447675">
              <a:buClr>
                <a:srgbClr val="C00000"/>
              </a:buClr>
              <a:buFont typeface="Wingdings" pitchFamily="2" charset="2"/>
              <a:buChar char="q"/>
            </a:pPr>
            <a:r>
              <a:rPr lang="it-IT" sz="2400">
                <a:solidFill>
                  <a:schemeClr val="tx2"/>
                </a:solidFill>
                <a:latin typeface="Calibri" pitchFamily="34" charset="0"/>
              </a:rPr>
              <a:t>I mezzi di corredo</a:t>
            </a:r>
          </a:p>
          <a:p>
            <a:pPr marL="447675" indent="-447675">
              <a:buClr>
                <a:srgbClr val="C00000"/>
              </a:buClr>
              <a:buFont typeface="Wingdings" pitchFamily="2" charset="2"/>
              <a:buChar char="q"/>
            </a:pPr>
            <a:r>
              <a:rPr lang="it-IT" sz="2400">
                <a:solidFill>
                  <a:schemeClr val="tx2"/>
                </a:solidFill>
                <a:latin typeface="Calibri" pitchFamily="34" charset="0"/>
              </a:rPr>
              <a:t>La gestione della sala di studio</a:t>
            </a:r>
          </a:p>
          <a:p>
            <a:pPr marL="447675" indent="-447675">
              <a:buClr>
                <a:srgbClr val="C00000"/>
              </a:buClr>
              <a:buFont typeface="Wingdings" pitchFamily="2" charset="2"/>
              <a:buChar char="q"/>
            </a:pPr>
            <a:r>
              <a:rPr lang="it-IT" sz="2400">
                <a:solidFill>
                  <a:schemeClr val="tx2"/>
                </a:solidFill>
                <a:latin typeface="Calibri" pitchFamily="34" charset="0"/>
              </a:rPr>
              <a:t>L’inventariazione archivistica</a:t>
            </a:r>
          </a:p>
          <a:p>
            <a:pPr marL="447675" indent="-447675">
              <a:buClr>
                <a:srgbClr val="C00000"/>
              </a:buClr>
              <a:buFont typeface="Wingdings" pitchFamily="2" charset="2"/>
              <a:buChar char="q"/>
            </a:pPr>
            <a:r>
              <a:rPr lang="it-IT" sz="2400">
                <a:solidFill>
                  <a:schemeClr val="tx2"/>
                </a:solidFill>
                <a:latin typeface="Calibri" pitchFamily="34" charset="0"/>
              </a:rPr>
              <a:t>Gli standard descrittivi</a:t>
            </a:r>
          </a:p>
          <a:p>
            <a:pPr marL="904875" lvl="1" indent="-447675">
              <a:buClr>
                <a:srgbClr val="C00000"/>
              </a:buClr>
              <a:buFont typeface="Courier New" pitchFamily="49" charset="0"/>
              <a:buChar char="o"/>
            </a:pPr>
            <a:r>
              <a:rPr lang="it-IT" sz="2400">
                <a:solidFill>
                  <a:schemeClr val="tx2"/>
                </a:solidFill>
                <a:latin typeface="Calibri" pitchFamily="34" charset="0"/>
              </a:rPr>
              <a:t>ISAG (G)</a:t>
            </a:r>
          </a:p>
          <a:p>
            <a:pPr marL="904875" lvl="1" indent="-447675">
              <a:buClr>
                <a:srgbClr val="C00000"/>
              </a:buClr>
              <a:buFont typeface="Courier New" pitchFamily="49" charset="0"/>
              <a:buChar char="o"/>
            </a:pPr>
            <a:r>
              <a:rPr lang="it-IT" sz="2400">
                <a:solidFill>
                  <a:schemeClr val="tx2"/>
                </a:solidFill>
                <a:latin typeface="Calibri" pitchFamily="34" charset="0"/>
              </a:rPr>
              <a:t>ISAAR (CPF)</a:t>
            </a:r>
          </a:p>
          <a:p>
            <a:pPr marL="904875" lvl="1" indent="-447675">
              <a:buClr>
                <a:srgbClr val="C00000"/>
              </a:buClr>
              <a:buFont typeface="Courier New" pitchFamily="49" charset="0"/>
              <a:buChar char="o"/>
            </a:pPr>
            <a:r>
              <a:rPr lang="it-IT" sz="2400">
                <a:solidFill>
                  <a:schemeClr val="tx2"/>
                </a:solidFill>
                <a:latin typeface="Calibri" pitchFamily="34" charset="0"/>
              </a:rPr>
              <a:t>ISDIAH</a:t>
            </a:r>
          </a:p>
          <a:p>
            <a:pPr marL="904875" lvl="1" indent="-447675">
              <a:buClr>
                <a:srgbClr val="C00000"/>
              </a:buClr>
              <a:buFont typeface="Courier New" pitchFamily="49" charset="0"/>
              <a:buChar char="o"/>
            </a:pPr>
            <a:r>
              <a:rPr lang="it-IT" sz="2400">
                <a:solidFill>
                  <a:schemeClr val="tx2"/>
                </a:solidFill>
                <a:latin typeface="Calibri" pitchFamily="34" charset="0"/>
              </a:rPr>
              <a:t>ISAF</a:t>
            </a:r>
          </a:p>
          <a:p>
            <a:pPr marL="904875" lvl="1" indent="-447675">
              <a:buClr>
                <a:srgbClr val="C00000"/>
              </a:buClr>
              <a:buFont typeface="Courier New" pitchFamily="49" charset="0"/>
              <a:buChar char="o"/>
            </a:pPr>
            <a:r>
              <a:rPr lang="it-IT" sz="2400">
                <a:solidFill>
                  <a:schemeClr val="tx2"/>
                </a:solidFill>
                <a:latin typeface="Calibri" pitchFamily="34" charset="0"/>
              </a:rPr>
              <a:t>ISDF</a:t>
            </a:r>
          </a:p>
          <a:p>
            <a:pPr marL="447675" indent="-447675">
              <a:buClr>
                <a:srgbClr val="C00000"/>
              </a:buClr>
              <a:buFont typeface="Wingdings" pitchFamily="2" charset="2"/>
              <a:buChar char="q"/>
            </a:pPr>
            <a:endParaRPr lang="it-IT" sz="240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0" y="0"/>
            <a:ext cx="490538" cy="412750"/>
          </a:xfrm>
          <a:prstGeom prst="rect">
            <a:avLst/>
          </a:prstGeom>
          <a:noFill/>
          <a:ln w="9525">
            <a:noFill/>
            <a:miter lim="800000"/>
            <a:headEnd/>
            <a:tailEnd/>
          </a:ln>
        </p:spPr>
        <p:txBody>
          <a:bodyPr wrap="none" lIns="179331" tIns="88872" rIns="179331" anchor="ctr">
            <a:spAutoFit/>
          </a:bodyPr>
          <a:lstStyle/>
          <a:p>
            <a:r>
              <a:rPr lang="it-IT"/>
              <a:t>  </a:t>
            </a:r>
          </a:p>
        </p:txBody>
      </p:sp>
      <p:sp>
        <p:nvSpPr>
          <p:cNvPr id="44035" name="Rettangolo 5"/>
          <p:cNvSpPr>
            <a:spLocks noChangeArrowheads="1"/>
          </p:cNvSpPr>
          <p:nvPr/>
        </p:nvSpPr>
        <p:spPr bwMode="auto">
          <a:xfrm>
            <a:off x="500063" y="538163"/>
            <a:ext cx="7786687" cy="523875"/>
          </a:xfrm>
          <a:prstGeom prst="rect">
            <a:avLst/>
          </a:prstGeom>
          <a:noFill/>
          <a:ln w="9525">
            <a:noFill/>
            <a:miter lim="800000"/>
            <a:headEnd/>
            <a:tailEnd/>
          </a:ln>
        </p:spPr>
        <p:txBody>
          <a:bodyPr>
            <a:spAutoFit/>
          </a:bodyPr>
          <a:lstStyle/>
          <a:p>
            <a:r>
              <a:rPr lang="it-IT" sz="2800">
                <a:solidFill>
                  <a:srgbClr val="C00000"/>
                </a:solidFill>
                <a:latin typeface="Bodoni MT" pitchFamily="18" charset="0"/>
              </a:rPr>
              <a:t>I primi temi della formazione                 2/2</a:t>
            </a:r>
          </a:p>
        </p:txBody>
      </p:sp>
      <p:sp>
        <p:nvSpPr>
          <p:cNvPr id="44036" name="CasellaDiTesto 3"/>
          <p:cNvSpPr txBox="1">
            <a:spLocks noChangeArrowheads="1"/>
          </p:cNvSpPr>
          <p:nvPr/>
        </p:nvSpPr>
        <p:spPr bwMode="auto">
          <a:xfrm>
            <a:off x="500063" y="1347788"/>
            <a:ext cx="8429625" cy="2678112"/>
          </a:xfrm>
          <a:prstGeom prst="rect">
            <a:avLst/>
          </a:prstGeom>
          <a:noFill/>
          <a:ln w="9525">
            <a:noFill/>
            <a:miter lim="800000"/>
            <a:headEnd/>
            <a:tailEnd/>
          </a:ln>
        </p:spPr>
        <p:txBody>
          <a:bodyPr>
            <a:spAutoFit/>
          </a:bodyPr>
          <a:lstStyle/>
          <a:p>
            <a:pPr marL="447675" indent="-447675">
              <a:buClr>
                <a:srgbClr val="C00000"/>
              </a:buClr>
              <a:buFont typeface="Wingdings" pitchFamily="2" charset="2"/>
              <a:buChar char="q"/>
            </a:pPr>
            <a:r>
              <a:rPr lang="it-IT" sz="2400">
                <a:solidFill>
                  <a:schemeClr val="tx2"/>
                </a:solidFill>
                <a:latin typeface="Calibri" pitchFamily="34" charset="0"/>
              </a:rPr>
              <a:t>La conservazione dei beni culturali (art. 19) </a:t>
            </a:r>
            <a:br>
              <a:rPr lang="it-IT" sz="2400">
                <a:solidFill>
                  <a:schemeClr val="tx2"/>
                </a:solidFill>
                <a:latin typeface="Calibri" pitchFamily="34" charset="0"/>
              </a:rPr>
            </a:br>
            <a:r>
              <a:rPr lang="it-IT" sz="2400">
                <a:solidFill>
                  <a:schemeClr val="tx2"/>
                </a:solidFill>
                <a:latin typeface="Calibri" pitchFamily="34" charset="0"/>
              </a:rPr>
              <a:t>e il Codice degli appalti (D.Lgs. 12 aprile 2006, n. 163)</a:t>
            </a:r>
          </a:p>
          <a:p>
            <a:pPr marL="904875" lvl="1" indent="-447675">
              <a:buClr>
                <a:srgbClr val="C00000"/>
              </a:buClr>
              <a:buFont typeface="Courier New" pitchFamily="49" charset="0"/>
              <a:buChar char="o"/>
            </a:pPr>
            <a:r>
              <a:rPr lang="it-IT" sz="2400">
                <a:solidFill>
                  <a:schemeClr val="tx2"/>
                </a:solidFill>
                <a:latin typeface="Calibri" pitchFamily="34" charset="0"/>
              </a:rPr>
              <a:t>studio</a:t>
            </a:r>
          </a:p>
          <a:p>
            <a:pPr marL="904875" lvl="1" indent="-447675">
              <a:buClr>
                <a:srgbClr val="C00000"/>
              </a:buClr>
              <a:buFont typeface="Courier New" pitchFamily="49" charset="0"/>
              <a:buChar char="o"/>
            </a:pPr>
            <a:r>
              <a:rPr lang="it-IT" sz="2400">
                <a:solidFill>
                  <a:schemeClr val="tx2"/>
                </a:solidFill>
                <a:latin typeface="Calibri" pitchFamily="34" charset="0"/>
              </a:rPr>
              <a:t>prevenzione</a:t>
            </a:r>
          </a:p>
          <a:p>
            <a:pPr marL="904875" lvl="1" indent="-447675">
              <a:buClr>
                <a:srgbClr val="C00000"/>
              </a:buClr>
              <a:buFont typeface="Courier New" pitchFamily="49" charset="0"/>
              <a:buChar char="o"/>
            </a:pPr>
            <a:r>
              <a:rPr lang="it-IT" sz="2400">
                <a:solidFill>
                  <a:schemeClr val="tx2"/>
                </a:solidFill>
                <a:latin typeface="Calibri" pitchFamily="34" charset="0"/>
              </a:rPr>
              <a:t>manutenzione</a:t>
            </a:r>
          </a:p>
          <a:p>
            <a:pPr marL="904875" lvl="1" indent="-447675">
              <a:buClr>
                <a:srgbClr val="C00000"/>
              </a:buClr>
              <a:buFont typeface="Courier New" pitchFamily="49" charset="0"/>
              <a:buChar char="o"/>
            </a:pPr>
            <a:r>
              <a:rPr lang="it-IT" sz="2400">
                <a:solidFill>
                  <a:schemeClr val="tx2"/>
                </a:solidFill>
                <a:latin typeface="Calibri" pitchFamily="34" charset="0"/>
              </a:rPr>
              <a:t>restauro</a:t>
            </a:r>
          </a:p>
          <a:p>
            <a:pPr marL="447675" indent="-447675">
              <a:buClr>
                <a:srgbClr val="C00000"/>
              </a:buClr>
              <a:buFont typeface="Wingdings" pitchFamily="2" charset="2"/>
              <a:buChar char="q"/>
            </a:pPr>
            <a:endParaRPr lang="it-IT" sz="240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p:cNvPicPr>
            <a:picLocks noChangeAspect="1" noChangeArrowheads="1"/>
          </p:cNvPicPr>
          <p:nvPr/>
        </p:nvPicPr>
        <p:blipFill>
          <a:blip r:embed="rId2"/>
          <a:srcRect/>
          <a:stretch>
            <a:fillRect/>
          </a:stretch>
        </p:blipFill>
        <p:spPr bwMode="auto">
          <a:xfrm>
            <a:off x="714375" y="142875"/>
            <a:ext cx="3571875" cy="4572000"/>
          </a:xfrm>
          <a:prstGeom prst="rect">
            <a:avLst/>
          </a:prstGeom>
          <a:noFill/>
          <a:ln w="9525">
            <a:solidFill>
              <a:schemeClr val="tx2"/>
            </a:solidFill>
            <a:miter lim="800000"/>
            <a:headEnd/>
            <a:tailEnd/>
          </a:ln>
        </p:spPr>
      </p:pic>
      <p:pic>
        <p:nvPicPr>
          <p:cNvPr id="45059" name="Picture 2"/>
          <p:cNvPicPr>
            <a:picLocks noChangeAspect="1" noChangeArrowheads="1"/>
          </p:cNvPicPr>
          <p:nvPr/>
        </p:nvPicPr>
        <p:blipFill>
          <a:blip r:embed="rId3"/>
          <a:srcRect/>
          <a:stretch>
            <a:fillRect/>
          </a:stretch>
        </p:blipFill>
        <p:spPr bwMode="auto">
          <a:xfrm>
            <a:off x="4643438" y="109538"/>
            <a:ext cx="4429125" cy="6462712"/>
          </a:xfrm>
          <a:prstGeom prst="rect">
            <a:avLst/>
          </a:prstGeom>
          <a:noFill/>
          <a:ln w="9525">
            <a:noFill/>
            <a:miter lim="800000"/>
            <a:headEnd/>
            <a:tailEnd/>
          </a:ln>
        </p:spPr>
      </p:pic>
      <p:sp>
        <p:nvSpPr>
          <p:cNvPr id="45060" name="Rettangolo 5"/>
          <p:cNvSpPr>
            <a:spLocks noChangeArrowheads="1"/>
          </p:cNvSpPr>
          <p:nvPr/>
        </p:nvSpPr>
        <p:spPr bwMode="auto">
          <a:xfrm>
            <a:off x="642938" y="5643563"/>
            <a:ext cx="3557587" cy="1016000"/>
          </a:xfrm>
          <a:prstGeom prst="rect">
            <a:avLst/>
          </a:prstGeom>
          <a:noFill/>
          <a:ln w="9525">
            <a:noFill/>
            <a:miter lim="800000"/>
            <a:headEnd/>
            <a:tailEnd/>
          </a:ln>
        </p:spPr>
        <p:txBody>
          <a:bodyPr wrap="none">
            <a:spAutoFit/>
          </a:bodyPr>
          <a:lstStyle/>
          <a:p>
            <a:pPr algn="ctr"/>
            <a:r>
              <a:rPr lang="it-IT" sz="2000">
                <a:solidFill>
                  <a:srgbClr val="990000"/>
                </a:solidFill>
              </a:rPr>
              <a:t>D.Lgs. 24 marzo 2006, n. 156</a:t>
            </a:r>
          </a:p>
          <a:p>
            <a:pPr algn="ctr"/>
            <a:endParaRPr lang="it-IT" sz="2000">
              <a:solidFill>
                <a:srgbClr val="990000"/>
              </a:solidFill>
            </a:endParaRPr>
          </a:p>
          <a:p>
            <a:pPr algn="ctr"/>
            <a:r>
              <a:rPr lang="it-IT" sz="2000">
                <a:solidFill>
                  <a:srgbClr val="990000"/>
                </a:solidFill>
              </a:rPr>
              <a:t>D.Lgs. 26 marzo 2008, n. 62</a:t>
            </a:r>
          </a:p>
        </p:txBody>
      </p:sp>
      <p:sp>
        <p:nvSpPr>
          <p:cNvPr id="8" name="Freccia in giù 7"/>
          <p:cNvSpPr/>
          <p:nvPr/>
        </p:nvSpPr>
        <p:spPr>
          <a:xfrm>
            <a:off x="1857375" y="4786313"/>
            <a:ext cx="1143000" cy="7858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 name="Rettangolo 5"/>
          <p:cNvSpPr/>
          <p:nvPr/>
        </p:nvSpPr>
        <p:spPr>
          <a:xfrm>
            <a:off x="0" y="2714620"/>
            <a:ext cx="9144000" cy="1015663"/>
          </a:xfrm>
          <a:prstGeom prst="rect">
            <a:avLst/>
          </a:prstGeom>
          <a:noFill/>
        </p:spPr>
        <p:txBody>
          <a:bodyPr>
            <a:spAutoFit/>
          </a:bodyPr>
          <a:lstStyle/>
          <a:p>
            <a:pPr algn="ctr">
              <a:defRPr/>
            </a:pPr>
            <a:r>
              <a:rPr lang="it-IT"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I gruppi di lavoro</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0" y="0"/>
            <a:ext cx="490538" cy="412750"/>
          </a:xfrm>
          <a:prstGeom prst="rect">
            <a:avLst/>
          </a:prstGeom>
          <a:noFill/>
          <a:ln w="9525">
            <a:noFill/>
            <a:miter lim="800000"/>
            <a:headEnd/>
            <a:tailEnd/>
          </a:ln>
        </p:spPr>
        <p:txBody>
          <a:bodyPr wrap="none" lIns="179331" tIns="88872" rIns="179331" anchor="ctr">
            <a:spAutoFit/>
          </a:bodyPr>
          <a:lstStyle/>
          <a:p>
            <a:r>
              <a:rPr lang="it-IT"/>
              <a:t>  </a:t>
            </a:r>
          </a:p>
        </p:txBody>
      </p:sp>
      <p:sp>
        <p:nvSpPr>
          <p:cNvPr id="47107" name="Rettangolo 5"/>
          <p:cNvSpPr>
            <a:spLocks noChangeArrowheads="1"/>
          </p:cNvSpPr>
          <p:nvPr/>
        </p:nvSpPr>
        <p:spPr bwMode="auto">
          <a:xfrm>
            <a:off x="500063" y="538163"/>
            <a:ext cx="7786687" cy="523875"/>
          </a:xfrm>
          <a:prstGeom prst="rect">
            <a:avLst/>
          </a:prstGeom>
          <a:noFill/>
          <a:ln w="9525">
            <a:noFill/>
            <a:miter lim="800000"/>
            <a:headEnd/>
            <a:tailEnd/>
          </a:ln>
        </p:spPr>
        <p:txBody>
          <a:bodyPr>
            <a:spAutoFit/>
          </a:bodyPr>
          <a:lstStyle/>
          <a:p>
            <a:r>
              <a:rPr lang="it-IT" sz="2800">
                <a:solidFill>
                  <a:srgbClr val="C00000"/>
                </a:solidFill>
                <a:latin typeface="Bodoni MT" pitchFamily="18" charset="0"/>
              </a:rPr>
              <a:t>I Gruppi di lavoro</a:t>
            </a:r>
          </a:p>
        </p:txBody>
      </p:sp>
      <p:sp>
        <p:nvSpPr>
          <p:cNvPr id="47108" name="CasellaDiTesto 3"/>
          <p:cNvSpPr txBox="1">
            <a:spLocks noChangeArrowheads="1"/>
          </p:cNvSpPr>
          <p:nvPr/>
        </p:nvSpPr>
        <p:spPr bwMode="auto">
          <a:xfrm>
            <a:off x="428625" y="1347788"/>
            <a:ext cx="8286750" cy="3786187"/>
          </a:xfrm>
          <a:prstGeom prst="rect">
            <a:avLst/>
          </a:prstGeom>
          <a:noFill/>
          <a:ln w="9525">
            <a:noFill/>
            <a:miter lim="800000"/>
            <a:headEnd/>
            <a:tailEnd/>
          </a:ln>
        </p:spPr>
        <p:txBody>
          <a:bodyPr>
            <a:spAutoFit/>
          </a:bodyPr>
          <a:lstStyle/>
          <a:p>
            <a:pPr marL="447675" indent="-447675">
              <a:buClr>
                <a:srgbClr val="C00000"/>
              </a:buClr>
              <a:buFont typeface="Wingdings" pitchFamily="2" charset="2"/>
              <a:buChar char="q"/>
            </a:pPr>
            <a:r>
              <a:rPr lang="it-IT" sz="2400">
                <a:solidFill>
                  <a:schemeClr val="tx2"/>
                </a:solidFill>
                <a:latin typeface="Calibri" pitchFamily="34" charset="0"/>
              </a:rPr>
              <a:t>Costi e modalità delle “copie”</a:t>
            </a:r>
          </a:p>
          <a:p>
            <a:pPr marL="447675" indent="-447675">
              <a:buClr>
                <a:srgbClr val="C00000"/>
              </a:buClr>
              <a:buFont typeface="Wingdings" pitchFamily="2" charset="2"/>
              <a:buChar char="q"/>
            </a:pPr>
            <a:r>
              <a:rPr lang="it-IT" sz="2400">
                <a:solidFill>
                  <a:schemeClr val="tx2"/>
                </a:solidFill>
                <a:latin typeface="Calibri" pitchFamily="34" charset="0"/>
              </a:rPr>
              <a:t>Regolamento per la sala di studio</a:t>
            </a:r>
          </a:p>
          <a:p>
            <a:pPr marL="447675" indent="-447675">
              <a:buClr>
                <a:srgbClr val="C00000"/>
              </a:buClr>
              <a:buFont typeface="Wingdings" pitchFamily="2" charset="2"/>
              <a:buChar char="q"/>
            </a:pPr>
            <a:r>
              <a:rPr lang="it-IT" sz="2400">
                <a:solidFill>
                  <a:schemeClr val="tx2"/>
                </a:solidFill>
                <a:latin typeface="Calibri" pitchFamily="34" charset="0"/>
              </a:rPr>
              <a:t>Trasferimento e versamento</a:t>
            </a:r>
          </a:p>
          <a:p>
            <a:pPr marL="447675" indent="-447675">
              <a:buClr>
                <a:srgbClr val="C00000"/>
              </a:buClr>
              <a:buFont typeface="Wingdings" pitchFamily="2" charset="2"/>
              <a:buChar char="q"/>
            </a:pPr>
            <a:r>
              <a:rPr lang="it-IT" sz="2400">
                <a:solidFill>
                  <a:schemeClr val="tx2"/>
                </a:solidFill>
                <a:latin typeface="Calibri" pitchFamily="34" charset="0"/>
              </a:rPr>
              <a:t>Periodizzazione degli archivi universitari italiani</a:t>
            </a:r>
          </a:p>
          <a:p>
            <a:pPr marL="447675" indent="-447675">
              <a:buClr>
                <a:srgbClr val="C00000"/>
              </a:buClr>
              <a:buFont typeface="Wingdings" pitchFamily="2" charset="2"/>
              <a:buChar char="q"/>
            </a:pPr>
            <a:r>
              <a:rPr lang="it-IT" sz="2400">
                <a:solidFill>
                  <a:schemeClr val="tx2"/>
                </a:solidFill>
                <a:latin typeface="Calibri" pitchFamily="34" charset="0"/>
              </a:rPr>
              <a:t>Iper/metasito web per le risorse sugli e degli archivi universitari</a:t>
            </a:r>
          </a:p>
          <a:p>
            <a:pPr marL="447675" indent="-447675">
              <a:buClr>
                <a:srgbClr val="C00000"/>
              </a:buClr>
              <a:buFont typeface="Wingdings" pitchFamily="2" charset="2"/>
              <a:buChar char="q"/>
            </a:pPr>
            <a:r>
              <a:rPr lang="it-IT" sz="2400">
                <a:solidFill>
                  <a:schemeClr val="tx2"/>
                </a:solidFill>
                <a:latin typeface="Calibri" pitchFamily="34" charset="0"/>
              </a:rPr>
              <a:t>Regolamento per la consultabilità a scopi storici dell’archivio corrente e dell’archivio di deposito (art. 124)</a:t>
            </a:r>
          </a:p>
          <a:p>
            <a:pPr marL="447675" indent="-447675">
              <a:buClr>
                <a:srgbClr val="C00000"/>
              </a:buClr>
              <a:buFont typeface="Wingdings" pitchFamily="2" charset="2"/>
              <a:buChar char="q"/>
            </a:pPr>
            <a:endParaRPr lang="it-IT" sz="2400">
              <a:solidFill>
                <a:schemeClr val="tx2"/>
              </a:solidFill>
              <a:latin typeface="Calibri" pitchFamily="34" charset="0"/>
            </a:endParaRPr>
          </a:p>
          <a:p>
            <a:pPr marL="447675" indent="-447675">
              <a:buClr>
                <a:srgbClr val="C00000"/>
              </a:buClr>
              <a:buFont typeface="Wingdings" pitchFamily="2" charset="2"/>
              <a:buChar char="q"/>
            </a:pPr>
            <a:endParaRPr lang="it-IT" sz="240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 name="Rettangolo 5"/>
          <p:cNvSpPr/>
          <p:nvPr/>
        </p:nvSpPr>
        <p:spPr>
          <a:xfrm>
            <a:off x="0" y="2428868"/>
            <a:ext cx="9144000" cy="1938992"/>
          </a:xfrm>
          <a:prstGeom prst="rect">
            <a:avLst/>
          </a:prstGeom>
          <a:noFill/>
        </p:spPr>
        <p:txBody>
          <a:bodyPr>
            <a:spAutoFit/>
          </a:bodyPr>
          <a:lstStyle/>
          <a:p>
            <a:pPr algn="ctr">
              <a:defRPr/>
            </a:pPr>
            <a:r>
              <a:rPr lang="it-IT"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Internazionalizzazione</a:t>
            </a:r>
          </a:p>
          <a:p>
            <a:pPr algn="ctr">
              <a:defRPr/>
            </a:pPr>
            <a:r>
              <a:rPr lang="it-IT"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della Rete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srcRect/>
          <a:stretch>
            <a:fillRect/>
          </a:stretch>
        </p:blipFill>
        <p:spPr bwMode="auto">
          <a:xfrm>
            <a:off x="0" y="728663"/>
            <a:ext cx="9144000" cy="6129337"/>
          </a:xfrm>
          <a:prstGeom prst="rect">
            <a:avLst/>
          </a:prstGeom>
          <a:noFill/>
          <a:ln w="9525">
            <a:noFill/>
            <a:miter lim="800000"/>
            <a:headEnd/>
            <a:tailEnd/>
          </a:ln>
        </p:spPr>
      </p:pic>
      <p:sp>
        <p:nvSpPr>
          <p:cNvPr id="49155" name="Rectangle 3"/>
          <p:cNvSpPr>
            <a:spLocks noChangeArrowheads="1"/>
          </p:cNvSpPr>
          <p:nvPr/>
        </p:nvSpPr>
        <p:spPr bwMode="auto">
          <a:xfrm>
            <a:off x="0" y="0"/>
            <a:ext cx="490538" cy="412750"/>
          </a:xfrm>
          <a:prstGeom prst="rect">
            <a:avLst/>
          </a:prstGeom>
          <a:noFill/>
          <a:ln w="9525">
            <a:noFill/>
            <a:miter lim="800000"/>
            <a:headEnd/>
            <a:tailEnd/>
          </a:ln>
        </p:spPr>
        <p:txBody>
          <a:bodyPr wrap="none" lIns="179331" tIns="88872" rIns="179331" anchor="ctr">
            <a:spAutoFit/>
          </a:bodyPr>
          <a:lstStyle/>
          <a:p>
            <a:r>
              <a:rPr lang="it-IT"/>
              <a:t>  </a:t>
            </a:r>
          </a:p>
        </p:txBody>
      </p:sp>
      <p:pic>
        <p:nvPicPr>
          <p:cNvPr id="49156" name="Picture 4" descr="ICA Logo"/>
          <p:cNvPicPr>
            <a:picLocks noChangeAspect="1" noChangeArrowheads="1"/>
          </p:cNvPicPr>
          <p:nvPr/>
        </p:nvPicPr>
        <p:blipFill>
          <a:blip r:embed="rId3"/>
          <a:srcRect/>
          <a:stretch>
            <a:fillRect/>
          </a:stretch>
        </p:blipFill>
        <p:spPr bwMode="auto">
          <a:xfrm>
            <a:off x="0" y="0"/>
            <a:ext cx="785813" cy="785813"/>
          </a:xfrm>
          <a:prstGeom prst="rect">
            <a:avLst/>
          </a:prstGeom>
          <a:noFill/>
          <a:ln w="9525">
            <a:noFill/>
            <a:miter lim="800000"/>
            <a:headEnd/>
            <a:tailEnd/>
          </a:ln>
        </p:spPr>
      </p:pic>
      <p:sp>
        <p:nvSpPr>
          <p:cNvPr id="49157" name="Rettangolo 6"/>
          <p:cNvSpPr>
            <a:spLocks noChangeArrowheads="1"/>
          </p:cNvSpPr>
          <p:nvPr/>
        </p:nvSpPr>
        <p:spPr bwMode="auto">
          <a:xfrm>
            <a:off x="928688" y="142875"/>
            <a:ext cx="6786562" cy="369888"/>
          </a:xfrm>
          <a:prstGeom prst="rect">
            <a:avLst/>
          </a:prstGeom>
          <a:noFill/>
          <a:ln w="9525">
            <a:noFill/>
            <a:miter lim="800000"/>
            <a:headEnd/>
            <a:tailEnd/>
          </a:ln>
        </p:spPr>
        <p:txBody>
          <a:bodyPr>
            <a:spAutoFit/>
          </a:bodyPr>
          <a:lstStyle/>
          <a:p>
            <a:r>
              <a:rPr lang="it-IT" b="1">
                <a:solidFill>
                  <a:srgbClr val="C00000"/>
                </a:solidFill>
              </a:rPr>
              <a:t>ICA Section on University and Research Institution Archives </a:t>
            </a:r>
            <a:endParaRPr lang="it-IT" b="1">
              <a:solidFill>
                <a:srgbClr val="C00000"/>
              </a:solidFill>
              <a:latin typeface="Calibri"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 name="Rettangolo 5"/>
          <p:cNvSpPr/>
          <p:nvPr/>
        </p:nvSpPr>
        <p:spPr>
          <a:xfrm>
            <a:off x="0" y="2714620"/>
            <a:ext cx="9144000" cy="1015663"/>
          </a:xfrm>
          <a:prstGeom prst="rect">
            <a:avLst/>
          </a:prstGeom>
          <a:noFill/>
        </p:spPr>
        <p:txBody>
          <a:bodyPr>
            <a:spAutoFit/>
          </a:bodyPr>
          <a:lstStyle/>
          <a:p>
            <a:pPr algn="ctr">
              <a:defRPr/>
            </a:pPr>
            <a:r>
              <a:rPr lang="it-IT"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Le prossime date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1203" name="Rectangle 3"/>
          <p:cNvSpPr>
            <a:spLocks noChangeArrowheads="1"/>
          </p:cNvSpPr>
          <p:nvPr/>
        </p:nvSpPr>
        <p:spPr bwMode="auto">
          <a:xfrm>
            <a:off x="0" y="0"/>
            <a:ext cx="490538" cy="412750"/>
          </a:xfrm>
          <a:prstGeom prst="rect">
            <a:avLst/>
          </a:prstGeom>
          <a:noFill/>
          <a:ln w="9525">
            <a:noFill/>
            <a:miter lim="800000"/>
            <a:headEnd/>
            <a:tailEnd/>
          </a:ln>
        </p:spPr>
        <p:txBody>
          <a:bodyPr wrap="none" lIns="179331" tIns="88872" rIns="179331" anchor="ctr">
            <a:spAutoFit/>
          </a:bodyPr>
          <a:lstStyle/>
          <a:p>
            <a:r>
              <a:rPr lang="it-IT"/>
              <a:t>  </a:t>
            </a:r>
          </a:p>
        </p:txBody>
      </p:sp>
      <p:pic>
        <p:nvPicPr>
          <p:cNvPr id="51204" name="Picture 2" descr="D:\000 - 103 28 ottobre 2009\RETE degli archivi storici delle universita\Belgioioso Castello e parco.JPG"/>
          <p:cNvPicPr>
            <a:picLocks noChangeAspect="1" noChangeArrowheads="1"/>
          </p:cNvPicPr>
          <p:nvPr/>
        </p:nvPicPr>
        <p:blipFill>
          <a:blip r:embed="rId2"/>
          <a:srcRect/>
          <a:stretch>
            <a:fillRect/>
          </a:stretch>
        </p:blipFill>
        <p:spPr bwMode="auto">
          <a:xfrm>
            <a:off x="0" y="357188"/>
            <a:ext cx="91440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4000500" y="71438"/>
            <a:ext cx="5037138" cy="6715125"/>
          </a:xfrm>
          <a:prstGeom prst="rect">
            <a:avLst/>
          </a:prstGeom>
          <a:noFill/>
          <a:ln w="9525">
            <a:solidFill>
              <a:schemeClr val="tx1"/>
            </a:solidFill>
            <a:miter lim="800000"/>
            <a:headEnd/>
            <a:tailEnd/>
          </a:ln>
        </p:spPr>
      </p:pic>
      <p:sp>
        <p:nvSpPr>
          <p:cNvPr id="6147" name="CasellaDiTesto 2"/>
          <p:cNvSpPr txBox="1">
            <a:spLocks noChangeArrowheads="1"/>
          </p:cNvSpPr>
          <p:nvPr/>
        </p:nvSpPr>
        <p:spPr bwMode="auto">
          <a:xfrm>
            <a:off x="142875" y="2905125"/>
            <a:ext cx="3786188" cy="523875"/>
          </a:xfrm>
          <a:prstGeom prst="rect">
            <a:avLst/>
          </a:prstGeom>
          <a:noFill/>
          <a:ln w="9525">
            <a:noFill/>
            <a:miter lim="800000"/>
            <a:headEnd/>
            <a:tailEnd/>
          </a:ln>
        </p:spPr>
        <p:txBody>
          <a:bodyPr>
            <a:spAutoFit/>
          </a:bodyPr>
          <a:lstStyle/>
          <a:p>
            <a:pPr algn="ctr"/>
            <a:r>
              <a:rPr lang="it-IT" sz="2800">
                <a:solidFill>
                  <a:srgbClr val="C00000"/>
                </a:solidFill>
                <a:latin typeface="Bodoni MT" pitchFamily="18" charset="0"/>
              </a:rPr>
              <a:t>Una data significativa</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2227" name="Rectangle 3"/>
          <p:cNvSpPr>
            <a:spLocks noChangeArrowheads="1"/>
          </p:cNvSpPr>
          <p:nvPr/>
        </p:nvSpPr>
        <p:spPr bwMode="auto">
          <a:xfrm>
            <a:off x="0" y="0"/>
            <a:ext cx="490538" cy="412750"/>
          </a:xfrm>
          <a:prstGeom prst="rect">
            <a:avLst/>
          </a:prstGeom>
          <a:noFill/>
          <a:ln w="9525">
            <a:noFill/>
            <a:miter lim="800000"/>
            <a:headEnd/>
            <a:tailEnd/>
          </a:ln>
        </p:spPr>
        <p:txBody>
          <a:bodyPr wrap="none" lIns="179331" tIns="88872" rIns="179331" anchor="ctr">
            <a:spAutoFit/>
          </a:bodyPr>
          <a:lstStyle/>
          <a:p>
            <a:r>
              <a:rPr lang="it-IT"/>
              <a:t>  </a:t>
            </a:r>
          </a:p>
        </p:txBody>
      </p:sp>
      <p:pic>
        <p:nvPicPr>
          <p:cNvPr id="52228" name="Picture 2" descr="D:\000 - 103 28 ottobre 2009\RETE degli archivi storici delle universita\Belgioioso Castello e parco.JPG"/>
          <p:cNvPicPr>
            <a:picLocks noChangeAspect="1" noChangeArrowheads="1"/>
          </p:cNvPicPr>
          <p:nvPr/>
        </p:nvPicPr>
        <p:blipFill>
          <a:blip r:embed="rId2"/>
          <a:srcRect/>
          <a:stretch>
            <a:fillRect/>
          </a:stretch>
        </p:blipFill>
        <p:spPr bwMode="auto">
          <a:xfrm>
            <a:off x="0" y="428625"/>
            <a:ext cx="91440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3251" name="Rectangle 3"/>
          <p:cNvSpPr>
            <a:spLocks noChangeArrowheads="1"/>
          </p:cNvSpPr>
          <p:nvPr/>
        </p:nvSpPr>
        <p:spPr bwMode="auto">
          <a:xfrm>
            <a:off x="0" y="0"/>
            <a:ext cx="490538" cy="412750"/>
          </a:xfrm>
          <a:prstGeom prst="rect">
            <a:avLst/>
          </a:prstGeom>
          <a:noFill/>
          <a:ln w="9525">
            <a:noFill/>
            <a:miter lim="800000"/>
            <a:headEnd/>
            <a:tailEnd/>
          </a:ln>
        </p:spPr>
        <p:txBody>
          <a:bodyPr wrap="none" lIns="179331" tIns="88872" rIns="179331" anchor="ctr">
            <a:spAutoFit/>
          </a:bodyPr>
          <a:lstStyle/>
          <a:p>
            <a:r>
              <a:rPr lang="it-IT"/>
              <a:t>  </a:t>
            </a:r>
          </a:p>
        </p:txBody>
      </p:sp>
      <p:pic>
        <p:nvPicPr>
          <p:cNvPr id="53252" name="Picture 2" descr="D:\000 - 103 28 ottobre 2009\RETE degli archivi storici delle universita\Belgioioso Castello interno.JPG"/>
          <p:cNvPicPr>
            <a:picLocks noChangeAspect="1" noChangeArrowheads="1"/>
          </p:cNvPicPr>
          <p:nvPr/>
        </p:nvPicPr>
        <p:blipFill>
          <a:blip r:embed="rId2"/>
          <a:srcRect/>
          <a:stretch>
            <a:fillRect/>
          </a:stretch>
        </p:blipFill>
        <p:spPr bwMode="auto">
          <a:xfrm>
            <a:off x="0" y="0"/>
            <a:ext cx="9144000" cy="6791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0" y="0"/>
            <a:ext cx="490538" cy="412750"/>
          </a:xfrm>
          <a:prstGeom prst="rect">
            <a:avLst/>
          </a:prstGeom>
          <a:noFill/>
          <a:ln w="9525">
            <a:noFill/>
            <a:miter lim="800000"/>
            <a:headEnd/>
            <a:tailEnd/>
          </a:ln>
        </p:spPr>
        <p:txBody>
          <a:bodyPr wrap="none" lIns="179331" tIns="88872" rIns="179331" anchor="ctr">
            <a:spAutoFit/>
          </a:bodyPr>
          <a:lstStyle/>
          <a:p>
            <a:r>
              <a:rPr lang="it-IT"/>
              <a:t>  </a:t>
            </a:r>
          </a:p>
        </p:txBody>
      </p:sp>
      <p:sp>
        <p:nvSpPr>
          <p:cNvPr id="54275" name="Rettangolo 5"/>
          <p:cNvSpPr>
            <a:spLocks noChangeArrowheads="1"/>
          </p:cNvSpPr>
          <p:nvPr/>
        </p:nvSpPr>
        <p:spPr bwMode="auto">
          <a:xfrm>
            <a:off x="500063" y="538163"/>
            <a:ext cx="7786687" cy="523875"/>
          </a:xfrm>
          <a:prstGeom prst="rect">
            <a:avLst/>
          </a:prstGeom>
          <a:noFill/>
          <a:ln w="9525">
            <a:noFill/>
            <a:miter lim="800000"/>
            <a:headEnd/>
            <a:tailEnd/>
          </a:ln>
        </p:spPr>
        <p:txBody>
          <a:bodyPr>
            <a:spAutoFit/>
          </a:bodyPr>
          <a:lstStyle/>
          <a:p>
            <a:r>
              <a:rPr lang="it-IT" sz="2800">
                <a:solidFill>
                  <a:srgbClr val="C00000"/>
                </a:solidFill>
                <a:latin typeface="Bodoni MT" pitchFamily="18" charset="0"/>
              </a:rPr>
              <a:t>Le prossime date</a:t>
            </a:r>
          </a:p>
        </p:txBody>
      </p:sp>
      <p:sp>
        <p:nvSpPr>
          <p:cNvPr id="4" name="CasellaDiTesto 3"/>
          <p:cNvSpPr txBox="1"/>
          <p:nvPr/>
        </p:nvSpPr>
        <p:spPr>
          <a:xfrm>
            <a:off x="500063" y="1214438"/>
            <a:ext cx="8429625" cy="2308225"/>
          </a:xfrm>
          <a:prstGeom prst="rect">
            <a:avLst/>
          </a:prstGeom>
          <a:noFill/>
        </p:spPr>
        <p:txBody>
          <a:bodyPr>
            <a:spAutoFit/>
          </a:bodyPr>
          <a:lstStyle/>
          <a:p>
            <a:pPr>
              <a:defRPr/>
            </a:pPr>
            <a:r>
              <a:rPr lang="it-IT" sz="2400" dirty="0">
                <a:solidFill>
                  <a:schemeClr val="tx2"/>
                </a:solidFill>
                <a:latin typeface="Calibri" pitchFamily="34" charset="0"/>
              </a:rPr>
              <a:t>Castello di </a:t>
            </a:r>
            <a:r>
              <a:rPr lang="it-IT" sz="2400" dirty="0" err="1">
                <a:solidFill>
                  <a:schemeClr val="tx2"/>
                </a:solidFill>
                <a:latin typeface="Calibri" pitchFamily="34" charset="0"/>
              </a:rPr>
              <a:t>Belgioioso</a:t>
            </a:r>
            <a:r>
              <a:rPr lang="it-IT" sz="2400" dirty="0">
                <a:solidFill>
                  <a:schemeClr val="tx2"/>
                </a:solidFill>
                <a:latin typeface="Calibri" pitchFamily="34" charset="0"/>
              </a:rPr>
              <a:t> (Pavia):</a:t>
            </a:r>
          </a:p>
          <a:p>
            <a:pPr marL="447675" indent="-447675">
              <a:buClr>
                <a:srgbClr val="C00000"/>
              </a:buClr>
              <a:buFont typeface="Wingdings" pitchFamily="2" charset="2"/>
              <a:buChar char="q"/>
              <a:defRPr/>
            </a:pPr>
            <a:r>
              <a:rPr lang="it-IT" sz="2400" dirty="0">
                <a:solidFill>
                  <a:schemeClr val="tx2"/>
                </a:solidFill>
                <a:latin typeface="Calibri" pitchFamily="34" charset="0"/>
              </a:rPr>
              <a:t>21 aprile 2010</a:t>
            </a:r>
            <a:br>
              <a:rPr lang="it-IT" sz="2400" dirty="0">
                <a:solidFill>
                  <a:schemeClr val="tx2"/>
                </a:solidFill>
                <a:latin typeface="Calibri" pitchFamily="34" charset="0"/>
              </a:rPr>
            </a:br>
            <a:r>
              <a:rPr lang="it-IT" sz="2400" dirty="0">
                <a:solidFill>
                  <a:schemeClr val="tx2"/>
                </a:solidFill>
                <a:latin typeface="Calibri" pitchFamily="34" charset="0"/>
              </a:rPr>
              <a:t>giornata di formazione – non obbligatoria – per archivisti</a:t>
            </a:r>
          </a:p>
          <a:p>
            <a:pPr marL="447675" indent="-447675">
              <a:buClr>
                <a:srgbClr val="C00000"/>
              </a:buClr>
              <a:buFont typeface="Wingdings" pitchFamily="2" charset="2"/>
              <a:buChar char="q"/>
              <a:defRPr/>
            </a:pPr>
            <a:r>
              <a:rPr lang="it-IT" sz="2400" dirty="0">
                <a:solidFill>
                  <a:schemeClr val="tx2"/>
                </a:solidFill>
                <a:latin typeface="Calibri" pitchFamily="34" charset="0"/>
              </a:rPr>
              <a:t>22 aprile 2010</a:t>
            </a:r>
            <a:br>
              <a:rPr lang="it-IT" sz="2400" dirty="0">
                <a:solidFill>
                  <a:schemeClr val="tx2"/>
                </a:solidFill>
                <a:latin typeface="Calibri" pitchFamily="34" charset="0"/>
              </a:rPr>
            </a:br>
            <a:r>
              <a:rPr lang="it-IT" sz="2400" dirty="0">
                <a:solidFill>
                  <a:schemeClr val="tx2"/>
                </a:solidFill>
                <a:latin typeface="Calibri" pitchFamily="34" charset="0"/>
              </a:rPr>
              <a:t>2ª riunione della Rete</a:t>
            </a:r>
          </a:p>
          <a:p>
            <a:pPr marL="447675" indent="-447675">
              <a:buClr>
                <a:srgbClr val="C00000"/>
              </a:buClr>
              <a:buFont typeface="Wingdings" pitchFamily="2" charset="2"/>
              <a:buChar char="q"/>
              <a:defRPr/>
            </a:pPr>
            <a:endParaRPr lang="it-IT" sz="2400" dirty="0">
              <a:solidFill>
                <a:schemeClr val="tx2"/>
              </a:solidFill>
              <a:latin typeface="Calibri" pitchFamily="34" charset="0"/>
            </a:endParaRPr>
          </a:p>
        </p:txBody>
      </p:sp>
      <p:pic>
        <p:nvPicPr>
          <p:cNvPr id="54277" name="Immagine 4" descr="Belgioioso 1.jpg"/>
          <p:cNvPicPr>
            <a:picLocks noChangeAspect="1"/>
          </p:cNvPicPr>
          <p:nvPr/>
        </p:nvPicPr>
        <p:blipFill>
          <a:blip r:embed="rId2"/>
          <a:srcRect/>
          <a:stretch>
            <a:fillRect/>
          </a:stretch>
        </p:blipFill>
        <p:spPr bwMode="auto">
          <a:xfrm>
            <a:off x="3871913" y="3128963"/>
            <a:ext cx="520065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0" y="0"/>
            <a:ext cx="490538" cy="412750"/>
          </a:xfrm>
          <a:prstGeom prst="rect">
            <a:avLst/>
          </a:prstGeom>
          <a:noFill/>
          <a:ln w="9525">
            <a:noFill/>
            <a:miter lim="800000"/>
            <a:headEnd/>
            <a:tailEnd/>
          </a:ln>
        </p:spPr>
        <p:txBody>
          <a:bodyPr wrap="none" lIns="179331" tIns="88872" rIns="179331" anchor="ctr">
            <a:spAutoFit/>
          </a:bodyPr>
          <a:lstStyle/>
          <a:p>
            <a:r>
              <a:rPr lang="it-IT"/>
              <a:t>  </a:t>
            </a:r>
          </a:p>
        </p:txBody>
      </p:sp>
      <p:sp>
        <p:nvSpPr>
          <p:cNvPr id="7171" name="Rettangolo 5"/>
          <p:cNvSpPr>
            <a:spLocks noChangeArrowheads="1"/>
          </p:cNvSpPr>
          <p:nvPr/>
        </p:nvSpPr>
        <p:spPr bwMode="auto">
          <a:xfrm>
            <a:off x="500063" y="538163"/>
            <a:ext cx="7786687" cy="523875"/>
          </a:xfrm>
          <a:prstGeom prst="rect">
            <a:avLst/>
          </a:prstGeom>
          <a:noFill/>
          <a:ln w="9525">
            <a:noFill/>
            <a:miter lim="800000"/>
            <a:headEnd/>
            <a:tailEnd/>
          </a:ln>
        </p:spPr>
        <p:txBody>
          <a:bodyPr>
            <a:spAutoFit/>
          </a:bodyPr>
          <a:lstStyle/>
          <a:p>
            <a:r>
              <a:rPr lang="it-IT" sz="2800">
                <a:solidFill>
                  <a:srgbClr val="C00000"/>
                </a:solidFill>
                <a:latin typeface="Bodoni MT" pitchFamily="18" charset="0"/>
              </a:rPr>
              <a:t>C’era bisogno di una “rete”?</a:t>
            </a:r>
          </a:p>
        </p:txBody>
      </p:sp>
      <p:sp>
        <p:nvSpPr>
          <p:cNvPr id="5" name="CasellaDiTesto 4"/>
          <p:cNvSpPr txBox="1"/>
          <p:nvPr/>
        </p:nvSpPr>
        <p:spPr>
          <a:xfrm>
            <a:off x="500063" y="1357313"/>
            <a:ext cx="8429625" cy="4216400"/>
          </a:xfrm>
          <a:prstGeom prst="rect">
            <a:avLst/>
          </a:prstGeom>
          <a:noFill/>
        </p:spPr>
        <p:txBody>
          <a:bodyPr>
            <a:spAutoFit/>
          </a:bodyPr>
          <a:lstStyle/>
          <a:p>
            <a:pPr>
              <a:defRPr/>
            </a:pPr>
            <a:r>
              <a:rPr lang="it-IT" sz="2400" dirty="0">
                <a:solidFill>
                  <a:schemeClr val="tx2"/>
                </a:solidFill>
                <a:latin typeface="Calibri" pitchFamily="34" charset="0"/>
              </a:rPr>
              <a:t>Potremmo dire di sì:</a:t>
            </a:r>
          </a:p>
          <a:p>
            <a:pPr>
              <a:defRPr/>
            </a:pPr>
            <a:endParaRPr lang="it-IT" sz="2400" dirty="0">
              <a:solidFill>
                <a:schemeClr val="tx2"/>
              </a:solidFill>
              <a:latin typeface="Calibri" pitchFamily="34" charset="0"/>
            </a:endParaRPr>
          </a:p>
          <a:p>
            <a:pPr marL="450850" indent="-450850">
              <a:buClr>
                <a:srgbClr val="C00000"/>
              </a:buClr>
              <a:buFont typeface="Wingdings" pitchFamily="2" charset="2"/>
              <a:buChar char="q"/>
              <a:tabLst>
                <a:tab pos="450850" algn="l"/>
              </a:tabLst>
              <a:defRPr/>
            </a:pPr>
            <a:r>
              <a:rPr lang="it-IT" sz="2400" dirty="0">
                <a:solidFill>
                  <a:schemeClr val="tx2"/>
                </a:solidFill>
                <a:latin typeface="Calibri" pitchFamily="34" charset="0"/>
              </a:rPr>
              <a:t>oltre 500 contatti sul sito</a:t>
            </a:r>
            <a:br>
              <a:rPr lang="it-IT" sz="2400" dirty="0">
                <a:solidFill>
                  <a:schemeClr val="tx2"/>
                </a:solidFill>
                <a:latin typeface="Calibri" pitchFamily="34" charset="0"/>
              </a:rPr>
            </a:br>
            <a:r>
              <a:rPr lang="it-IT" sz="2800" i="1" dirty="0">
                <a:solidFill>
                  <a:srgbClr val="C00000"/>
                </a:solidFill>
                <a:latin typeface="Bodoni MT" pitchFamily="18" charset="0"/>
              </a:rPr>
              <a:t>www.unipd.it/archivio/progetti/rete</a:t>
            </a:r>
            <a:endParaRPr lang="it-IT" sz="2400" i="1" dirty="0">
              <a:solidFill>
                <a:srgbClr val="C00000"/>
              </a:solidFill>
              <a:latin typeface="Bodoni MT" pitchFamily="18" charset="0"/>
            </a:endParaRPr>
          </a:p>
          <a:p>
            <a:pPr marL="450850" indent="-450850">
              <a:buClr>
                <a:srgbClr val="C00000"/>
              </a:buClr>
              <a:buFont typeface="Wingdings" pitchFamily="2" charset="2"/>
              <a:buChar char="q"/>
              <a:tabLst>
                <a:tab pos="450850" algn="l"/>
              </a:tabLst>
              <a:defRPr/>
            </a:pPr>
            <a:r>
              <a:rPr lang="it-IT" sz="2400" dirty="0">
                <a:solidFill>
                  <a:schemeClr val="tx2"/>
                </a:solidFill>
                <a:latin typeface="Calibri" pitchFamily="34" charset="0"/>
              </a:rPr>
              <a:t>42 adesioni di Atenei</a:t>
            </a:r>
          </a:p>
          <a:p>
            <a:pPr marL="450850" indent="-450850">
              <a:buClr>
                <a:srgbClr val="C00000"/>
              </a:buClr>
              <a:buFont typeface="Wingdings" pitchFamily="2" charset="2"/>
              <a:buChar char="q"/>
              <a:tabLst>
                <a:tab pos="450850" algn="l"/>
              </a:tabLst>
              <a:defRPr/>
            </a:pPr>
            <a:r>
              <a:rPr lang="it-IT" sz="2400" dirty="0">
                <a:solidFill>
                  <a:schemeClr val="tx2"/>
                </a:solidFill>
                <a:latin typeface="Calibri" pitchFamily="34" charset="0"/>
              </a:rPr>
              <a:t>Direzione generale per gli archivi</a:t>
            </a:r>
          </a:p>
          <a:p>
            <a:pPr marL="450850" indent="-450850">
              <a:buClr>
                <a:srgbClr val="C00000"/>
              </a:buClr>
              <a:buFont typeface="Wingdings" pitchFamily="2" charset="2"/>
              <a:buChar char="q"/>
              <a:tabLst>
                <a:tab pos="450850" algn="l"/>
              </a:tabLst>
              <a:defRPr/>
            </a:pPr>
            <a:r>
              <a:rPr lang="it-IT" sz="2400" dirty="0">
                <a:solidFill>
                  <a:schemeClr val="tx2"/>
                </a:solidFill>
                <a:latin typeface="Calibri" pitchFamily="34" charset="0"/>
              </a:rPr>
              <a:t>Associazione Nazionale Archivistica Italiana</a:t>
            </a:r>
          </a:p>
          <a:p>
            <a:pPr marL="450850" indent="-450850">
              <a:buClr>
                <a:srgbClr val="C00000"/>
              </a:buClr>
              <a:buFont typeface="Wingdings" pitchFamily="2" charset="2"/>
              <a:buChar char="q"/>
              <a:tabLst>
                <a:tab pos="450850" algn="l"/>
              </a:tabLst>
              <a:defRPr/>
            </a:pPr>
            <a:r>
              <a:rPr lang="it-IT" sz="2400" dirty="0">
                <a:solidFill>
                  <a:schemeClr val="tx2"/>
                </a:solidFill>
                <a:latin typeface="Calibri" pitchFamily="34" charset="0"/>
              </a:rPr>
              <a:t>tre Soprintendenze archivistiche</a:t>
            </a:r>
          </a:p>
          <a:p>
            <a:pPr marL="450850" indent="-450850">
              <a:buClr>
                <a:srgbClr val="C00000"/>
              </a:buClr>
              <a:buFont typeface="Wingdings" pitchFamily="2" charset="2"/>
              <a:buChar char="q"/>
              <a:tabLst>
                <a:tab pos="450850" algn="l"/>
              </a:tabLst>
              <a:defRPr/>
            </a:pPr>
            <a:endParaRPr lang="it-IT" sz="2400" dirty="0">
              <a:solidFill>
                <a:schemeClr val="tx2"/>
              </a:solidFill>
              <a:latin typeface="Calibri" pitchFamily="34" charset="0"/>
            </a:endParaRPr>
          </a:p>
          <a:p>
            <a:pPr>
              <a:defRPr/>
            </a:pPr>
            <a:r>
              <a:rPr lang="it-IT" sz="2400" dirty="0">
                <a:latin typeface="Arial" charset="0"/>
              </a:rPr>
              <a:t/>
            </a:r>
            <a:br>
              <a:rPr lang="it-IT" sz="2400" dirty="0">
                <a:latin typeface="Arial" charset="0"/>
              </a:rPr>
            </a:br>
            <a:endParaRPr lang="it-IT" sz="2400" dirty="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0" y="0"/>
            <a:ext cx="490538" cy="412750"/>
          </a:xfrm>
          <a:prstGeom prst="rect">
            <a:avLst/>
          </a:prstGeom>
          <a:noFill/>
          <a:ln w="9525">
            <a:noFill/>
            <a:miter lim="800000"/>
            <a:headEnd/>
            <a:tailEnd/>
          </a:ln>
        </p:spPr>
        <p:txBody>
          <a:bodyPr wrap="none" lIns="179331" tIns="88872" rIns="179331" anchor="ctr">
            <a:spAutoFit/>
          </a:bodyPr>
          <a:lstStyle/>
          <a:p>
            <a:r>
              <a:rPr lang="it-IT"/>
              <a:t>  </a:t>
            </a:r>
          </a:p>
        </p:txBody>
      </p:sp>
      <p:sp>
        <p:nvSpPr>
          <p:cNvPr id="8195" name="Rettangolo 5"/>
          <p:cNvSpPr>
            <a:spLocks noChangeArrowheads="1"/>
          </p:cNvSpPr>
          <p:nvPr/>
        </p:nvSpPr>
        <p:spPr bwMode="auto">
          <a:xfrm>
            <a:off x="500063" y="214313"/>
            <a:ext cx="7786687" cy="523875"/>
          </a:xfrm>
          <a:prstGeom prst="rect">
            <a:avLst/>
          </a:prstGeom>
          <a:noFill/>
          <a:ln w="9525">
            <a:noFill/>
            <a:miter lim="800000"/>
            <a:headEnd/>
            <a:tailEnd/>
          </a:ln>
        </p:spPr>
        <p:txBody>
          <a:bodyPr>
            <a:spAutoFit/>
          </a:bodyPr>
          <a:lstStyle/>
          <a:p>
            <a:r>
              <a:rPr lang="it-IT" sz="2800">
                <a:solidFill>
                  <a:srgbClr val="C00000"/>
                </a:solidFill>
                <a:latin typeface="Bodoni MT" pitchFamily="18" charset="0"/>
              </a:rPr>
              <a:t>Gli Atenei partecipanti</a:t>
            </a:r>
          </a:p>
        </p:txBody>
      </p:sp>
      <p:sp>
        <p:nvSpPr>
          <p:cNvPr id="8196" name="CasellaDiTesto 3"/>
          <p:cNvSpPr txBox="1">
            <a:spLocks noChangeArrowheads="1"/>
          </p:cNvSpPr>
          <p:nvPr/>
        </p:nvSpPr>
        <p:spPr bwMode="auto">
          <a:xfrm>
            <a:off x="500063" y="785813"/>
            <a:ext cx="8429625" cy="5908675"/>
          </a:xfrm>
          <a:prstGeom prst="rect">
            <a:avLst/>
          </a:prstGeom>
          <a:noFill/>
          <a:ln w="9525">
            <a:noFill/>
            <a:miter lim="800000"/>
            <a:headEnd/>
            <a:tailEnd/>
          </a:ln>
        </p:spPr>
        <p:txBody>
          <a:bodyPr>
            <a:spAutoFit/>
          </a:bodyPr>
          <a:lstStyle/>
          <a:p>
            <a:r>
              <a:rPr lang="it-IT" b="1">
                <a:solidFill>
                  <a:schemeClr val="tx2"/>
                </a:solidFill>
                <a:latin typeface="Calibri" pitchFamily="34" charset="0"/>
              </a:rPr>
              <a:t>1.	Libera Università Maria Ss. Assunta - LUMSA</a:t>
            </a:r>
          </a:p>
          <a:p>
            <a:r>
              <a:rPr lang="it-IT" b="1">
                <a:solidFill>
                  <a:schemeClr val="tx2"/>
                </a:solidFill>
                <a:latin typeface="Calibri" pitchFamily="34" charset="0"/>
              </a:rPr>
              <a:t>2.	Politecnico di Milano</a:t>
            </a:r>
          </a:p>
          <a:p>
            <a:r>
              <a:rPr lang="it-IT" b="1">
                <a:solidFill>
                  <a:schemeClr val="tx2"/>
                </a:solidFill>
                <a:latin typeface="Calibri" pitchFamily="34" charset="0"/>
              </a:rPr>
              <a:t>3.	Scuola Internazionale Superiore di Studi Avanzati di Trieste - SISSA</a:t>
            </a:r>
          </a:p>
          <a:p>
            <a:r>
              <a:rPr lang="it-IT" b="1">
                <a:solidFill>
                  <a:schemeClr val="tx2"/>
                </a:solidFill>
                <a:latin typeface="Calibri" pitchFamily="34" charset="0"/>
              </a:rPr>
              <a:t>4.	Scuola Normale Superiore di Pisa</a:t>
            </a:r>
          </a:p>
          <a:p>
            <a:r>
              <a:rPr lang="it-IT" b="1">
                <a:solidFill>
                  <a:schemeClr val="tx2"/>
                </a:solidFill>
                <a:latin typeface="Calibri" pitchFamily="34" charset="0"/>
              </a:rPr>
              <a:t>5.	Scuola Superiore Sant’Anna di Pisa</a:t>
            </a:r>
          </a:p>
          <a:p>
            <a:r>
              <a:rPr lang="it-IT" b="1">
                <a:solidFill>
                  <a:schemeClr val="tx2"/>
                </a:solidFill>
                <a:latin typeface="Calibri" pitchFamily="34" charset="0"/>
              </a:rPr>
              <a:t>6.	Università Ca’ Foscari di Venezia</a:t>
            </a:r>
          </a:p>
          <a:p>
            <a:r>
              <a:rPr lang="it-IT" b="1">
                <a:solidFill>
                  <a:schemeClr val="tx2"/>
                </a:solidFill>
                <a:latin typeface="Calibri" pitchFamily="34" charset="0"/>
              </a:rPr>
              <a:t>7.	Università Cattolica del Sacro Cuore</a:t>
            </a:r>
          </a:p>
          <a:p>
            <a:r>
              <a:rPr lang="it-IT" b="1">
                <a:solidFill>
                  <a:schemeClr val="tx2"/>
                </a:solidFill>
                <a:latin typeface="Calibri" pitchFamily="34" charset="0"/>
              </a:rPr>
              <a:t>8.	Università Commerciale Luigi Bocconi</a:t>
            </a:r>
          </a:p>
          <a:p>
            <a:r>
              <a:rPr lang="it-IT" b="1">
                <a:solidFill>
                  <a:schemeClr val="tx2"/>
                </a:solidFill>
                <a:latin typeface="Calibri" pitchFamily="34" charset="0"/>
              </a:rPr>
              <a:t>9.	Università degli Studi de L'Aquila</a:t>
            </a:r>
          </a:p>
          <a:p>
            <a:r>
              <a:rPr lang="it-IT" b="1">
                <a:solidFill>
                  <a:schemeClr val="tx2"/>
                </a:solidFill>
                <a:latin typeface="Calibri" pitchFamily="34" charset="0"/>
              </a:rPr>
              <a:t>10.	Università degli Studi del Piemonte Orientale</a:t>
            </a:r>
          </a:p>
          <a:p>
            <a:r>
              <a:rPr lang="it-IT" b="1">
                <a:solidFill>
                  <a:schemeClr val="tx2"/>
                </a:solidFill>
                <a:latin typeface="Calibri" pitchFamily="34" charset="0"/>
              </a:rPr>
              <a:t>11.	Università degli Studi della Calabria</a:t>
            </a:r>
          </a:p>
          <a:p>
            <a:r>
              <a:rPr lang="it-IT" b="1">
                <a:solidFill>
                  <a:schemeClr val="tx2"/>
                </a:solidFill>
                <a:latin typeface="Calibri" pitchFamily="34" charset="0"/>
              </a:rPr>
              <a:t>12.	Università degli Studi di Bari</a:t>
            </a:r>
          </a:p>
          <a:p>
            <a:r>
              <a:rPr lang="it-IT" b="1">
                <a:solidFill>
                  <a:schemeClr val="tx2"/>
                </a:solidFill>
                <a:latin typeface="Calibri" pitchFamily="34" charset="0"/>
              </a:rPr>
              <a:t>13.	Università degli Studi di Bologna - Alma Mater</a:t>
            </a:r>
          </a:p>
          <a:p>
            <a:r>
              <a:rPr lang="it-IT" b="1">
                <a:solidFill>
                  <a:schemeClr val="tx2"/>
                </a:solidFill>
                <a:latin typeface="Calibri" pitchFamily="34" charset="0"/>
              </a:rPr>
              <a:t>14.	Università degli Studi di Cagliari</a:t>
            </a:r>
          </a:p>
          <a:p>
            <a:r>
              <a:rPr lang="it-IT" b="1">
                <a:solidFill>
                  <a:schemeClr val="tx2"/>
                </a:solidFill>
                <a:latin typeface="Calibri" pitchFamily="34" charset="0"/>
              </a:rPr>
              <a:t>15.	Università degli Studi di Catania</a:t>
            </a:r>
          </a:p>
          <a:p>
            <a:r>
              <a:rPr lang="it-IT" b="1">
                <a:solidFill>
                  <a:schemeClr val="tx2"/>
                </a:solidFill>
                <a:latin typeface="Calibri" pitchFamily="34" charset="0"/>
              </a:rPr>
              <a:t>16.	Università degli Studi di Ferrara</a:t>
            </a:r>
          </a:p>
          <a:p>
            <a:r>
              <a:rPr lang="it-IT" b="1">
                <a:solidFill>
                  <a:schemeClr val="tx2"/>
                </a:solidFill>
                <a:latin typeface="Calibri" pitchFamily="34" charset="0"/>
              </a:rPr>
              <a:t>17.	Università degli Studi di Firenze</a:t>
            </a:r>
          </a:p>
          <a:p>
            <a:r>
              <a:rPr lang="it-IT" b="1">
                <a:solidFill>
                  <a:schemeClr val="tx2"/>
                </a:solidFill>
                <a:latin typeface="Calibri" pitchFamily="34" charset="0"/>
              </a:rPr>
              <a:t>18.	Università degli Studi di Foggia</a:t>
            </a:r>
          </a:p>
          <a:p>
            <a:r>
              <a:rPr lang="it-IT" b="1">
                <a:solidFill>
                  <a:schemeClr val="tx2"/>
                </a:solidFill>
                <a:latin typeface="Calibri" pitchFamily="34" charset="0"/>
              </a:rPr>
              <a:t>19.	Università degli Studi di Genova</a:t>
            </a:r>
          </a:p>
          <a:p>
            <a:r>
              <a:rPr lang="it-IT" b="1">
                <a:solidFill>
                  <a:schemeClr val="tx2"/>
                </a:solidFill>
                <a:latin typeface="Calibri" pitchFamily="34" charset="0"/>
              </a:rPr>
              <a:t>20.	Università degli Studi di Macerata</a:t>
            </a:r>
          </a:p>
          <a:p>
            <a:endParaRPr lang="it-IT" b="1">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0" y="0"/>
            <a:ext cx="490538" cy="412750"/>
          </a:xfrm>
          <a:prstGeom prst="rect">
            <a:avLst/>
          </a:prstGeom>
          <a:noFill/>
          <a:ln w="9525">
            <a:noFill/>
            <a:miter lim="800000"/>
            <a:headEnd/>
            <a:tailEnd/>
          </a:ln>
        </p:spPr>
        <p:txBody>
          <a:bodyPr wrap="none" lIns="179331" tIns="88872" rIns="179331" anchor="ctr">
            <a:spAutoFit/>
          </a:bodyPr>
          <a:lstStyle/>
          <a:p>
            <a:r>
              <a:rPr lang="it-IT"/>
              <a:t>  </a:t>
            </a:r>
          </a:p>
        </p:txBody>
      </p:sp>
      <p:sp>
        <p:nvSpPr>
          <p:cNvPr id="9219" name="Rettangolo 5"/>
          <p:cNvSpPr>
            <a:spLocks noChangeArrowheads="1"/>
          </p:cNvSpPr>
          <p:nvPr/>
        </p:nvSpPr>
        <p:spPr bwMode="auto">
          <a:xfrm>
            <a:off x="500063" y="214313"/>
            <a:ext cx="7786687" cy="523875"/>
          </a:xfrm>
          <a:prstGeom prst="rect">
            <a:avLst/>
          </a:prstGeom>
          <a:noFill/>
          <a:ln w="9525">
            <a:noFill/>
            <a:miter lim="800000"/>
            <a:headEnd/>
            <a:tailEnd/>
          </a:ln>
        </p:spPr>
        <p:txBody>
          <a:bodyPr>
            <a:spAutoFit/>
          </a:bodyPr>
          <a:lstStyle/>
          <a:p>
            <a:r>
              <a:rPr lang="it-IT" sz="2800">
                <a:solidFill>
                  <a:srgbClr val="C00000"/>
                </a:solidFill>
                <a:latin typeface="Bodoni MT" pitchFamily="18" charset="0"/>
              </a:rPr>
              <a:t>Gli Atenei partecipanti</a:t>
            </a:r>
          </a:p>
        </p:txBody>
      </p:sp>
      <p:sp>
        <p:nvSpPr>
          <p:cNvPr id="9220" name="CasellaDiTesto 3"/>
          <p:cNvSpPr txBox="1">
            <a:spLocks noChangeArrowheads="1"/>
          </p:cNvSpPr>
          <p:nvPr/>
        </p:nvSpPr>
        <p:spPr bwMode="auto">
          <a:xfrm>
            <a:off x="500063" y="785813"/>
            <a:ext cx="8429625" cy="5908675"/>
          </a:xfrm>
          <a:prstGeom prst="rect">
            <a:avLst/>
          </a:prstGeom>
          <a:noFill/>
          <a:ln w="9525">
            <a:noFill/>
            <a:miter lim="800000"/>
            <a:headEnd/>
            <a:tailEnd/>
          </a:ln>
        </p:spPr>
        <p:txBody>
          <a:bodyPr>
            <a:spAutoFit/>
          </a:bodyPr>
          <a:lstStyle/>
          <a:p>
            <a:r>
              <a:rPr lang="it-IT" b="1">
                <a:solidFill>
                  <a:schemeClr val="tx2"/>
                </a:solidFill>
                <a:latin typeface="Calibri" pitchFamily="34" charset="0"/>
              </a:rPr>
              <a:t>21.	Università degli Studi di Modena e Reggio Emilia</a:t>
            </a:r>
          </a:p>
          <a:p>
            <a:r>
              <a:rPr lang="it-IT" b="1">
                <a:solidFill>
                  <a:schemeClr val="tx2"/>
                </a:solidFill>
                <a:latin typeface="Calibri" pitchFamily="34" charset="0"/>
              </a:rPr>
              <a:t>23.	Università degli Studi di Milano</a:t>
            </a:r>
          </a:p>
          <a:p>
            <a:r>
              <a:rPr lang="it-IT" b="1">
                <a:solidFill>
                  <a:schemeClr val="tx2"/>
                </a:solidFill>
                <a:latin typeface="Calibri" pitchFamily="34" charset="0"/>
              </a:rPr>
              <a:t>24.	Università degli Studi di Padova</a:t>
            </a:r>
          </a:p>
          <a:p>
            <a:r>
              <a:rPr lang="it-IT" b="1">
                <a:solidFill>
                  <a:schemeClr val="tx2"/>
                </a:solidFill>
                <a:latin typeface="Calibri" pitchFamily="34" charset="0"/>
              </a:rPr>
              <a:t>25.	Università degli Studi di Parma</a:t>
            </a:r>
          </a:p>
          <a:p>
            <a:r>
              <a:rPr lang="it-IT" b="1">
                <a:solidFill>
                  <a:schemeClr val="tx2"/>
                </a:solidFill>
                <a:latin typeface="Calibri" pitchFamily="34" charset="0"/>
              </a:rPr>
              <a:t>26.	Università degli Studi di Pavia</a:t>
            </a:r>
          </a:p>
          <a:p>
            <a:r>
              <a:rPr lang="it-IT" b="1">
                <a:solidFill>
                  <a:schemeClr val="tx2"/>
                </a:solidFill>
                <a:latin typeface="Calibri" pitchFamily="34" charset="0"/>
              </a:rPr>
              <a:t>27.	Università degli Studi di Perugia</a:t>
            </a:r>
          </a:p>
          <a:p>
            <a:r>
              <a:rPr lang="it-IT" b="1">
                <a:solidFill>
                  <a:schemeClr val="tx2"/>
                </a:solidFill>
                <a:latin typeface="Calibri" pitchFamily="34" charset="0"/>
              </a:rPr>
              <a:t>28.	Università degli Studi di Pisa</a:t>
            </a:r>
          </a:p>
          <a:p>
            <a:r>
              <a:rPr lang="it-IT" b="1">
                <a:solidFill>
                  <a:schemeClr val="tx2"/>
                </a:solidFill>
                <a:latin typeface="Calibri" pitchFamily="34" charset="0"/>
              </a:rPr>
              <a:t>29.	Università degli Studi di Roma “La Sapienza”</a:t>
            </a:r>
          </a:p>
          <a:p>
            <a:r>
              <a:rPr lang="it-IT" b="1">
                <a:solidFill>
                  <a:schemeClr val="tx2"/>
                </a:solidFill>
                <a:latin typeface="Calibri" pitchFamily="34" charset="0"/>
              </a:rPr>
              <a:t>30.	Università degli Studi di Salerno</a:t>
            </a:r>
          </a:p>
          <a:p>
            <a:r>
              <a:rPr lang="it-IT" b="1">
                <a:solidFill>
                  <a:schemeClr val="tx2"/>
                </a:solidFill>
                <a:latin typeface="Calibri" pitchFamily="34" charset="0"/>
              </a:rPr>
              <a:t>31.	Università degli Studi di Sassari</a:t>
            </a:r>
          </a:p>
          <a:p>
            <a:r>
              <a:rPr lang="it-IT" b="1">
                <a:solidFill>
                  <a:schemeClr val="tx2"/>
                </a:solidFill>
                <a:latin typeface="Calibri" pitchFamily="34" charset="0"/>
              </a:rPr>
              <a:t>32.	Università degli Studi di Siena</a:t>
            </a:r>
          </a:p>
          <a:p>
            <a:r>
              <a:rPr lang="it-IT" b="1">
                <a:solidFill>
                  <a:schemeClr val="tx2"/>
                </a:solidFill>
                <a:latin typeface="Calibri" pitchFamily="34" charset="0"/>
              </a:rPr>
              <a:t>33.	Università degli Studi di Teramo</a:t>
            </a:r>
          </a:p>
          <a:p>
            <a:r>
              <a:rPr lang="it-IT" b="1">
                <a:solidFill>
                  <a:schemeClr val="tx2"/>
                </a:solidFill>
                <a:latin typeface="Calibri" pitchFamily="34" charset="0"/>
              </a:rPr>
              <a:t>34.	Università degli Studi di Torino</a:t>
            </a:r>
          </a:p>
          <a:p>
            <a:r>
              <a:rPr lang="it-IT" b="1">
                <a:solidFill>
                  <a:schemeClr val="tx2"/>
                </a:solidFill>
                <a:latin typeface="Calibri" pitchFamily="34" charset="0"/>
              </a:rPr>
              <a:t>35.	Università degli Studi di Trento</a:t>
            </a:r>
          </a:p>
          <a:p>
            <a:r>
              <a:rPr lang="it-IT" b="1">
                <a:solidFill>
                  <a:schemeClr val="tx2"/>
                </a:solidFill>
                <a:latin typeface="Calibri" pitchFamily="34" charset="0"/>
              </a:rPr>
              <a:t>36.	Università degli Studi di Trieste</a:t>
            </a:r>
          </a:p>
          <a:p>
            <a:r>
              <a:rPr lang="it-IT" b="1">
                <a:solidFill>
                  <a:schemeClr val="tx2"/>
                </a:solidFill>
                <a:latin typeface="Calibri" pitchFamily="34" charset="0"/>
              </a:rPr>
              <a:t>37.	Università degli Studi di Urbino</a:t>
            </a:r>
          </a:p>
          <a:p>
            <a:r>
              <a:rPr lang="it-IT" b="1">
                <a:solidFill>
                  <a:schemeClr val="tx2"/>
                </a:solidFill>
                <a:latin typeface="Calibri" pitchFamily="34" charset="0"/>
              </a:rPr>
              <a:t>38.	Università degli Studi di Verona</a:t>
            </a:r>
          </a:p>
          <a:p>
            <a:r>
              <a:rPr lang="it-IT" b="1">
                <a:solidFill>
                  <a:schemeClr val="tx2"/>
                </a:solidFill>
                <a:latin typeface="Calibri" pitchFamily="34" charset="0"/>
              </a:rPr>
              <a:t>39.	Università del Salento</a:t>
            </a:r>
          </a:p>
          <a:p>
            <a:r>
              <a:rPr lang="it-IT" b="1">
                <a:solidFill>
                  <a:schemeClr val="tx2"/>
                </a:solidFill>
                <a:latin typeface="Calibri" pitchFamily="34" charset="0"/>
              </a:rPr>
              <a:t>40.	Università IUAV di Venezia</a:t>
            </a:r>
          </a:p>
          <a:p>
            <a:r>
              <a:rPr lang="it-IT" b="1">
                <a:solidFill>
                  <a:schemeClr val="tx2"/>
                </a:solidFill>
                <a:latin typeface="Calibri" pitchFamily="34" charset="0"/>
              </a:rPr>
              <a:t>41.	Università Mediterranea di Reggio Calabria</a:t>
            </a:r>
          </a:p>
          <a:p>
            <a:r>
              <a:rPr lang="it-IT" b="1">
                <a:solidFill>
                  <a:schemeClr val="tx2"/>
                </a:solidFill>
                <a:latin typeface="Calibri" pitchFamily="34" charset="0"/>
              </a:rPr>
              <a:t>42.	Università per stranieri di Perugia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0" y="0"/>
            <a:ext cx="490538" cy="412750"/>
          </a:xfrm>
          <a:prstGeom prst="rect">
            <a:avLst/>
          </a:prstGeom>
          <a:noFill/>
          <a:ln w="9525">
            <a:noFill/>
            <a:miter lim="800000"/>
            <a:headEnd/>
            <a:tailEnd/>
          </a:ln>
        </p:spPr>
        <p:txBody>
          <a:bodyPr wrap="none" lIns="179331" tIns="88872" rIns="179331" anchor="ctr">
            <a:spAutoFit/>
          </a:bodyPr>
          <a:lstStyle/>
          <a:p>
            <a:r>
              <a:rPr lang="it-IT"/>
              <a:t>  </a:t>
            </a:r>
          </a:p>
        </p:txBody>
      </p:sp>
      <p:sp>
        <p:nvSpPr>
          <p:cNvPr id="10243" name="Rettangolo 5"/>
          <p:cNvSpPr>
            <a:spLocks noChangeArrowheads="1"/>
          </p:cNvSpPr>
          <p:nvPr/>
        </p:nvSpPr>
        <p:spPr bwMode="auto">
          <a:xfrm>
            <a:off x="500063" y="665163"/>
            <a:ext cx="7786687" cy="523875"/>
          </a:xfrm>
          <a:prstGeom prst="rect">
            <a:avLst/>
          </a:prstGeom>
          <a:noFill/>
          <a:ln w="9525">
            <a:noFill/>
            <a:miter lim="800000"/>
            <a:headEnd/>
            <a:tailEnd/>
          </a:ln>
        </p:spPr>
        <p:txBody>
          <a:bodyPr>
            <a:spAutoFit/>
          </a:bodyPr>
          <a:lstStyle/>
          <a:p>
            <a:r>
              <a:rPr lang="it-IT" sz="2800">
                <a:solidFill>
                  <a:srgbClr val="C00000"/>
                </a:solidFill>
                <a:latin typeface="Bodoni MT" pitchFamily="18" charset="0"/>
              </a:rPr>
              <a:t>E inoltre…</a:t>
            </a:r>
          </a:p>
        </p:txBody>
      </p:sp>
      <p:sp>
        <p:nvSpPr>
          <p:cNvPr id="10244" name="CasellaDiTesto 3"/>
          <p:cNvSpPr txBox="1">
            <a:spLocks noChangeArrowheads="1"/>
          </p:cNvSpPr>
          <p:nvPr/>
        </p:nvSpPr>
        <p:spPr bwMode="auto">
          <a:xfrm>
            <a:off x="500063" y="1236663"/>
            <a:ext cx="8429625" cy="1477962"/>
          </a:xfrm>
          <a:prstGeom prst="rect">
            <a:avLst/>
          </a:prstGeom>
          <a:noFill/>
          <a:ln w="9525">
            <a:noFill/>
            <a:miter lim="800000"/>
            <a:headEnd/>
            <a:tailEnd/>
          </a:ln>
        </p:spPr>
        <p:txBody>
          <a:bodyPr>
            <a:spAutoFit/>
          </a:bodyPr>
          <a:lstStyle/>
          <a:p>
            <a:pPr marL="450850" indent="-450850">
              <a:buClr>
                <a:srgbClr val="C00000"/>
              </a:buClr>
              <a:buFont typeface="Wingdings" pitchFamily="2" charset="2"/>
              <a:buChar char="q"/>
            </a:pPr>
            <a:r>
              <a:rPr lang="it-IT" b="1">
                <a:solidFill>
                  <a:schemeClr val="tx2"/>
                </a:solidFill>
                <a:latin typeface="Calibri" pitchFamily="34" charset="0"/>
              </a:rPr>
              <a:t>Direzione generale per gli archivi</a:t>
            </a:r>
          </a:p>
          <a:p>
            <a:pPr marL="450850" indent="-450850">
              <a:buClr>
                <a:srgbClr val="C00000"/>
              </a:buClr>
              <a:buFont typeface="Wingdings" pitchFamily="2" charset="2"/>
              <a:buChar char="q"/>
            </a:pPr>
            <a:r>
              <a:rPr lang="it-IT" b="1">
                <a:solidFill>
                  <a:schemeClr val="tx2"/>
                </a:solidFill>
                <a:latin typeface="Calibri" pitchFamily="34" charset="0"/>
              </a:rPr>
              <a:t>Soprintendenza archivistica per il Piemonte e la Valle d'Aosta</a:t>
            </a:r>
          </a:p>
          <a:p>
            <a:pPr marL="450850" indent="-450850">
              <a:buClr>
                <a:srgbClr val="C00000"/>
              </a:buClr>
              <a:buFont typeface="Wingdings" pitchFamily="2" charset="2"/>
              <a:buChar char="q"/>
            </a:pPr>
            <a:r>
              <a:rPr lang="it-IT" b="1">
                <a:solidFill>
                  <a:schemeClr val="tx2"/>
                </a:solidFill>
                <a:latin typeface="Calibri" pitchFamily="34" charset="0"/>
              </a:rPr>
              <a:t>Soprintendenza archivistica per la Puglia</a:t>
            </a:r>
          </a:p>
          <a:p>
            <a:pPr marL="450850" indent="-450850">
              <a:buClr>
                <a:srgbClr val="C00000"/>
              </a:buClr>
              <a:buFont typeface="Wingdings" pitchFamily="2" charset="2"/>
              <a:buChar char="q"/>
            </a:pPr>
            <a:r>
              <a:rPr lang="it-IT" b="1">
                <a:solidFill>
                  <a:schemeClr val="tx2"/>
                </a:solidFill>
                <a:latin typeface="Calibri" pitchFamily="34" charset="0"/>
              </a:rPr>
              <a:t>Soprintendenza archivistica per il Veneto</a:t>
            </a:r>
          </a:p>
          <a:p>
            <a:pPr marL="450850" indent="-450850">
              <a:buClr>
                <a:srgbClr val="C00000"/>
              </a:buClr>
              <a:buFont typeface="Wingdings" pitchFamily="2" charset="2"/>
              <a:buChar char="q"/>
            </a:pPr>
            <a:r>
              <a:rPr lang="it-IT" b="1">
                <a:solidFill>
                  <a:schemeClr val="tx2"/>
                </a:solidFill>
                <a:latin typeface="Calibri" pitchFamily="34" charset="0"/>
              </a:rPr>
              <a:t>Associazione Nazionale Archivistica Italiana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797</TotalTime>
  <Words>1212</Words>
  <Application>Microsoft Office PowerPoint</Application>
  <PresentationFormat>Presentazione su schermo (4:3)</PresentationFormat>
  <Paragraphs>274</Paragraphs>
  <Slides>52</Slides>
  <Notes>3</Notes>
  <HiddenSlides>0</HiddenSlides>
  <MMClips>0</MMClips>
  <ScaleCrop>false</ScaleCrop>
  <HeadingPairs>
    <vt:vector size="4" baseType="variant">
      <vt:variant>
        <vt:lpstr>Tema</vt:lpstr>
      </vt:variant>
      <vt:variant>
        <vt:i4>1</vt:i4>
      </vt:variant>
      <vt:variant>
        <vt:lpstr>Titoli diapositive</vt:lpstr>
      </vt:variant>
      <vt:variant>
        <vt:i4>52</vt:i4>
      </vt:variant>
    </vt:vector>
  </HeadingPairs>
  <TitlesOfParts>
    <vt:vector size="53"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Le tre norme</vt:lpstr>
      <vt:lpstr>D.Lgs. 22 gennaio 2004, n. 42 (art. 122)</vt:lpstr>
      <vt:lpstr>Diapositiva 25</vt:lpstr>
      <vt:lpstr>La tesi di laurea (e di dottorato)</vt:lpstr>
      <vt:lpstr>La tesi e il diritto d’autore</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vector>
  </TitlesOfParts>
  <Company>cca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penzogi</dc:creator>
  <cp:lastModifiedBy>gpd</cp:lastModifiedBy>
  <cp:revision>97</cp:revision>
  <dcterms:created xsi:type="dcterms:W3CDTF">2009-10-09T11:29:50Z</dcterms:created>
  <dcterms:modified xsi:type="dcterms:W3CDTF">2009-11-01T18:58:34Z</dcterms:modified>
</cp:coreProperties>
</file>